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58" r:id="rId4"/>
    <p:sldId id="259" r:id="rId5"/>
    <p:sldId id="260" r:id="rId6"/>
    <p:sldId id="261" r:id="rId7"/>
    <p:sldId id="262" r:id="rId8"/>
    <p:sldId id="308" r:id="rId9"/>
    <p:sldId id="263" r:id="rId10"/>
    <p:sldId id="264" r:id="rId11"/>
    <p:sldId id="304" r:id="rId12"/>
    <p:sldId id="301" r:id="rId13"/>
    <p:sldId id="265" r:id="rId14"/>
    <p:sldId id="266" r:id="rId15"/>
    <p:sldId id="267" r:id="rId16"/>
    <p:sldId id="268" r:id="rId17"/>
    <p:sldId id="270" r:id="rId18"/>
    <p:sldId id="269" r:id="rId19"/>
    <p:sldId id="303" r:id="rId20"/>
    <p:sldId id="302" r:id="rId21"/>
    <p:sldId id="271" r:id="rId22"/>
    <p:sldId id="272" r:id="rId23"/>
    <p:sldId id="305" r:id="rId24"/>
    <p:sldId id="306" r:id="rId25"/>
    <p:sldId id="307" r:id="rId26"/>
    <p:sldId id="274" r:id="rId27"/>
    <p:sldId id="273" r:id="rId28"/>
    <p:sldId id="279" r:id="rId29"/>
    <p:sldId id="275" r:id="rId30"/>
    <p:sldId id="276" r:id="rId31"/>
    <p:sldId id="277" r:id="rId32"/>
    <p:sldId id="278" r:id="rId33"/>
    <p:sldId id="280" r:id="rId34"/>
    <p:sldId id="281" r:id="rId35"/>
    <p:sldId id="282" r:id="rId36"/>
    <p:sldId id="283" r:id="rId37"/>
    <p:sldId id="284" r:id="rId38"/>
    <p:sldId id="285" r:id="rId39"/>
    <p:sldId id="286" r:id="rId40"/>
    <p:sldId id="287" r:id="rId41"/>
    <p:sldId id="311" r:id="rId42"/>
    <p:sldId id="312" r:id="rId43"/>
    <p:sldId id="313" r:id="rId44"/>
    <p:sldId id="314" r:id="rId45"/>
    <p:sldId id="288" r:id="rId46"/>
    <p:sldId id="289" r:id="rId47"/>
    <p:sldId id="290" r:id="rId48"/>
    <p:sldId id="291" r:id="rId49"/>
    <p:sldId id="292" r:id="rId50"/>
    <p:sldId id="310" r:id="rId51"/>
    <p:sldId id="30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31BBB814-10BE-4361-9E07-1A33D8E29003}" type="datetimeFigureOut">
              <a:rPr lang="en-US" smtClean="0"/>
              <a:t>04/29/2014</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2B72C1E-1416-48F2-B67E-ACEAB218D8D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BBB814-10BE-4361-9E07-1A33D8E29003}" type="datetimeFigureOut">
              <a:rPr lang="en-US" smtClean="0"/>
              <a:t>04/29/2014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1BBB814-10BE-4361-9E07-1A33D8E29003}" type="datetimeFigureOut">
              <a:rPr lang="en-US" smtClean="0"/>
              <a:t>04/29/2014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1BBB814-10BE-4361-9E07-1A33D8E29003}" type="datetimeFigureOut">
              <a:rPr lang="en-US" smtClean="0"/>
              <a:t>04/29/2014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31BBB814-10BE-4361-9E07-1A33D8E29003}" type="datetimeFigureOut">
              <a:rPr lang="en-US" smtClean="0"/>
              <a:t>04/29/2014</a:t>
            </a:fld>
            <a:endParaRPr lang="en-US"/>
          </a:p>
        </p:txBody>
      </p:sp>
      <p:sp>
        <p:nvSpPr>
          <p:cNvPr id="27" name="Slide Number Placeholder 26"/>
          <p:cNvSpPr>
            <a:spLocks noGrp="1"/>
          </p:cNvSpPr>
          <p:nvPr>
            <p:ph type="sldNum" sz="quarter" idx="11"/>
          </p:nvPr>
        </p:nvSpPr>
        <p:spPr/>
        <p:txBody>
          <a:bodyPr rtlCol="0"/>
          <a:lstStyle/>
          <a:p>
            <a:fld id="{22B72C1E-1416-48F2-B67E-ACEAB218D8D7}"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31BBB814-10BE-4361-9E07-1A33D8E29003}" type="datetimeFigureOut">
              <a:rPr lang="en-US" smtClean="0"/>
              <a:t>04/29/2014</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22B72C1E-1416-48F2-B67E-ACEAB218D8D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BB814-10BE-4361-9E07-1A33D8E29003}" type="datetimeFigureOut">
              <a:rPr lang="en-US" smtClean="0"/>
              <a:t>04/29/2014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1BBB814-10BE-4361-9E07-1A33D8E29003}" type="datetimeFigureOut">
              <a:rPr lang="en-US" smtClean="0"/>
              <a:t>04/29/2014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1BBB814-10BE-4361-9E07-1A33D8E29003}" type="datetimeFigureOut">
              <a:rPr lang="en-US" smtClean="0"/>
              <a:t>04/29/2014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BBB814-10BE-4361-9E07-1A33D8E29003}" type="datetimeFigureOut">
              <a:rPr lang="en-US" smtClean="0"/>
              <a:t>04/29/2014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BBB814-10BE-4361-9E07-1A33D8E29003}" type="datetimeFigureOut">
              <a:rPr lang="en-US" smtClean="0"/>
              <a:t>04/29/2014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2C1E-1416-48F2-B67E-ACEAB218D8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1BBB814-10BE-4361-9E07-1A33D8E29003}" type="datetimeFigureOut">
              <a:rPr lang="en-US" smtClean="0"/>
              <a:t>04/29/2014</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2B72C1E-1416-48F2-B67E-ACEAB218D8D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www.siemens.com/innovation/pool/de/forschungsfelder/siemens_security_advisory_ssa-635659.pdf" TargetMode="External"/><Relationship Id="rId13" Type="http://schemas.openxmlformats.org/officeDocument/2006/relationships/hyperlink" Target="https://blog.ipredator.se/2014/04/how-to-test-if-your-openssl-heartbleeds.html" TargetMode="External"/><Relationship Id="rId3" Type="http://schemas.openxmlformats.org/officeDocument/2006/relationships/hyperlink" Target="http://blog.cloudflare.com/staying-ahead-of-openssl-vulnerabilities" TargetMode="External"/><Relationship Id="rId7" Type="http://schemas.openxmlformats.org/officeDocument/2006/relationships/hyperlink" Target="http://www.lightbluetouchpaper.org/2014/04/25/heartbleed-and-rsa-private-keys/" TargetMode="External"/><Relationship Id="rId12" Type="http://schemas.openxmlformats.org/officeDocument/2006/relationships/hyperlink" Target="https://github.com/rapid7/metasploit-framework/blob/master/modules/auxiliary/scanner/ssl/openssl_heartbleed.rb" TargetMode="External"/><Relationship Id="rId2" Type="http://schemas.openxmlformats.org/officeDocument/2006/relationships/hyperlink" Target="http://heartbleed.com/" TargetMode="External"/><Relationship Id="rId16"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hyperlink" Target="http://blog.existentialize.com/diagnosis-of-the-openssl-heartbleed-bug.html" TargetMode="External"/><Relationship Id="rId11" Type="http://schemas.openxmlformats.org/officeDocument/2006/relationships/hyperlink" Target="http://www.theregister.co.uk/2014/04/09/heartbleed_explained/" TargetMode="External"/><Relationship Id="rId5" Type="http://schemas.openxmlformats.org/officeDocument/2006/relationships/hyperlink" Target="http://blog.cloudflare.com/the-heartbleed-aftermath-all-cloudflare-certificates-revoked-and-reissued" TargetMode="External"/><Relationship Id="rId15" Type="http://schemas.openxmlformats.org/officeDocument/2006/relationships/hyperlink" Target="http://www.cnet.com/how-to/which-sites-have-patched-the-heartbleed-bug/" TargetMode="External"/><Relationship Id="rId10" Type="http://schemas.openxmlformats.org/officeDocument/2006/relationships/hyperlink" Target="https://www.schneier.com/blog/archives/2014/04/heartbleed.html" TargetMode="External"/><Relationship Id="rId4" Type="http://schemas.openxmlformats.org/officeDocument/2006/relationships/hyperlink" Target="http://blog.cloudflare.com/searching-for-the-prime-suspect-how-heartbleed-leaked-private-keys" TargetMode="External"/><Relationship Id="rId9" Type="http://schemas.openxmlformats.org/officeDocument/2006/relationships/hyperlink" Target="https://isc.sans.edu/forums/diary/Testing+your+website+for+the+heartbleed+vulnerability+with+nmap/17991" TargetMode="External"/><Relationship Id="rId14" Type="http://schemas.openxmlformats.org/officeDocument/2006/relationships/hyperlink" Target="https://www.ssllabs.com/sslte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The Heartbleed Bug</a:t>
            </a:r>
            <a:endParaRPr lang="en-US" b="1" dirty="0"/>
          </a:p>
        </p:txBody>
      </p:sp>
      <p:sp>
        <p:nvSpPr>
          <p:cNvPr id="3" name="Subtitle 2"/>
          <p:cNvSpPr>
            <a:spLocks noGrp="1"/>
          </p:cNvSpPr>
          <p:nvPr>
            <p:ph type="subTitle" idx="1"/>
          </p:nvPr>
        </p:nvSpPr>
        <p:spPr/>
        <p:txBody>
          <a:bodyPr>
            <a:normAutofit/>
          </a:bodyPr>
          <a:lstStyle/>
          <a:p>
            <a:endParaRPr lang="en-US" dirty="0" smtClean="0"/>
          </a:p>
          <a:p>
            <a:endParaRPr lang="en-US" dirty="0" smtClean="0"/>
          </a:p>
          <a:p>
            <a:r>
              <a:rPr lang="en-US" dirty="0" smtClean="0"/>
              <a:t>Serge Borso</a:t>
            </a:r>
          </a:p>
          <a:p>
            <a:r>
              <a:rPr lang="en-US" dirty="0" smtClean="0"/>
              <a:t>serge@sergeborso.com</a:t>
            </a:r>
          </a:p>
          <a:p>
            <a:endParaRPr lang="en-US" dirty="0"/>
          </a:p>
        </p:txBody>
      </p:sp>
      <p:pic>
        <p:nvPicPr>
          <p:cNvPr id="149506" name="Picture 2" descr="What is the Heartbleed Bug?  IT Security"/>
          <p:cNvPicPr>
            <a:picLocks noChangeAspect="1" noChangeArrowheads="1"/>
          </p:cNvPicPr>
          <p:nvPr/>
        </p:nvPicPr>
        <p:blipFill>
          <a:blip r:embed="rId2" cstate="print"/>
          <a:srcRect/>
          <a:stretch>
            <a:fillRect/>
          </a:stretch>
        </p:blipFill>
        <p:spPr bwMode="auto">
          <a:xfrm>
            <a:off x="6162675" y="5324474"/>
            <a:ext cx="2981325" cy="153352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docket</a:t>
            </a:r>
            <a:endParaRPr lang="en-US" dirty="0"/>
          </a:p>
        </p:txBody>
      </p:sp>
      <p:sp>
        <p:nvSpPr>
          <p:cNvPr id="3" name="Content Placeholder 2"/>
          <p:cNvSpPr>
            <a:spLocks noGrp="1"/>
          </p:cNvSpPr>
          <p:nvPr>
            <p:ph idx="1"/>
          </p:nvPr>
        </p:nvSpPr>
        <p:spPr/>
        <p:txBody>
          <a:bodyPr/>
          <a:lstStyle/>
          <a:p>
            <a:r>
              <a:rPr lang="en-US" dirty="0" smtClean="0"/>
              <a:t>Intro</a:t>
            </a:r>
          </a:p>
          <a:p>
            <a:r>
              <a:rPr lang="en-US" dirty="0" smtClean="0"/>
              <a:t>What is the Heartbleed bug?</a:t>
            </a:r>
          </a:p>
          <a:p>
            <a:r>
              <a:rPr lang="en-US" dirty="0" smtClean="0"/>
              <a:t>Why do we care?</a:t>
            </a:r>
          </a:p>
          <a:p>
            <a:r>
              <a:rPr lang="en-US" dirty="0" smtClean="0"/>
              <a:t>How does it work?</a:t>
            </a:r>
          </a:p>
          <a:p>
            <a:r>
              <a:rPr lang="en-US" dirty="0" smtClean="0"/>
              <a:t>Why does it matter?</a:t>
            </a:r>
          </a:p>
          <a:p>
            <a:r>
              <a:rPr lang="en-US" dirty="0" smtClean="0"/>
              <a:t>What is the impact?</a:t>
            </a:r>
          </a:p>
          <a:p>
            <a:r>
              <a:rPr lang="en-US" dirty="0" smtClean="0"/>
              <a:t>Q and A</a:t>
            </a:r>
          </a:p>
          <a:p>
            <a:r>
              <a:rPr lang="en-US" dirty="0" smtClean="0"/>
              <a:t>Closing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Serge Borso</a:t>
            </a:r>
            <a:endParaRPr lang="en-US" dirty="0"/>
          </a:p>
        </p:txBody>
      </p:sp>
      <p:sp>
        <p:nvSpPr>
          <p:cNvPr id="3" name="Content Placeholder 2"/>
          <p:cNvSpPr>
            <a:spLocks noGrp="1"/>
          </p:cNvSpPr>
          <p:nvPr>
            <p:ph idx="1"/>
          </p:nvPr>
        </p:nvSpPr>
        <p:spPr/>
        <p:txBody>
          <a:bodyPr/>
          <a:lstStyle/>
          <a:p>
            <a:r>
              <a:rPr lang="en-US" dirty="0" smtClean="0"/>
              <a:t>Background: </a:t>
            </a:r>
            <a:r>
              <a:rPr lang="en-US" dirty="0" smtClean="0"/>
              <a:t>Jurassic park (1993) </a:t>
            </a:r>
            <a:endParaRPr lang="en-US" dirty="0" smtClean="0"/>
          </a:p>
          <a:p>
            <a:r>
              <a:rPr lang="en-US" dirty="0" smtClean="0"/>
              <a:t>Had the pleasure to work on fun things like biometrics, online banking </a:t>
            </a:r>
            <a:r>
              <a:rPr lang="en-US" dirty="0" smtClean="0"/>
              <a:t>security, </a:t>
            </a:r>
            <a:r>
              <a:rPr lang="en-US" dirty="0" smtClean="0"/>
              <a:t>penetration </a:t>
            </a:r>
            <a:r>
              <a:rPr lang="en-US" dirty="0" smtClean="0"/>
              <a:t>testing…</a:t>
            </a:r>
          </a:p>
          <a:p>
            <a:r>
              <a:rPr lang="en-US" dirty="0" smtClean="0"/>
              <a:t>Sr. Security Engineer/ Lead Penetration Tester</a:t>
            </a:r>
          </a:p>
          <a:p>
            <a:r>
              <a:rPr lang="en-US" dirty="0" smtClean="0"/>
              <a:t>Mentor with the SANS </a:t>
            </a:r>
            <a:r>
              <a:rPr lang="en-US" dirty="0" smtClean="0"/>
              <a:t>institute</a:t>
            </a:r>
          </a:p>
          <a:p>
            <a:r>
              <a:rPr lang="en-US" dirty="0" smtClean="0"/>
              <a:t>Lots </a:t>
            </a:r>
            <a:r>
              <a:rPr lang="en-US" dirty="0" smtClean="0"/>
              <a:t>of experience with </a:t>
            </a:r>
            <a:r>
              <a:rPr lang="en-US" dirty="0" smtClean="0"/>
              <a:t>vulnerabilities</a:t>
            </a:r>
          </a:p>
          <a:p>
            <a:r>
              <a:rPr lang="en-US" dirty="0" smtClean="0"/>
              <a:t>Multiple letters behind name</a:t>
            </a:r>
            <a:endParaRPr lang="en-US" dirty="0" smtClean="0"/>
          </a:p>
          <a:p>
            <a:endParaRPr lang="en-US" dirty="0" smtClean="0"/>
          </a:p>
          <a:p>
            <a:endParaRPr lang="en-US" dirty="0"/>
          </a:p>
        </p:txBody>
      </p:sp>
      <p:sp>
        <p:nvSpPr>
          <p:cNvPr id="150530" name="AutoShape 2" descr="data:image/jpeg;base64,/9j/4AAQSkZJRgABAQAAAQABAAD/2wCEAAkGBwgHBgkIBwgKCgkLDRYPDQwMDRsUFRAWIB0iIiAdHx8kKDQsJCYxJx8fLT0tMTU3Ojo6Iys/RD84QzQ5OjcBCgoKDQwNGg8PGjclHyU3Nzc3Nzc3Nzc3Nzc3Nzc3Nzc3Nzc3Nzc3Nzc3Nzc3Nzc3Nzc3Nzc3Nzc3Nzc3Nzc3N//AABEIAFkAlwMBIgACEQEDEQH/xAAcAAADAQEAAwEAAAAAAAAAAAAABgcFBAEDCAL/xABJEAABAwMBBAYGBgUICwAAAAABAgMEAAURBgcSITETQVFhcYEUIpGhscEVMjNSgrIkQnXC4SMlNENjc5LRNURTVGJkcpOi4vD/xAAaAQACAwEBAAAAAAAAAAAAAAADBAABAgUG/8QAKREAAgICAgAEBQUAAAAAAAAAAQIAAxESBCETMWFxIzJBUVIUIjNDof/aAAwDAQACEQMRAD8AR6KK9saO9KkNx4zanXnVBKEJHFRNdueaAzPVRW/KtNktrxh3W/bk1PBxEaKXUNK7CrIz5V7oWj5cm8xofTIXDfaU+icyN5BaSOJ8ckDHfQ/FWG/T2faLVFeV7ofdbSd4NrUnPbg4rxRAcwJBBwYUU3af0Bcr5amrixKistOFQSl3e3uBI6h3Gl6925dnujkB55t1aADvt53TnszWBYpOAYQ0uF2I6nFRQeWedNVo0Yby4Wrde7W88lAWttKlkpB7fV7eFWzhfOUlbP8ALFWimXVGjZunIQlSpUZ5O8AUs72QDwzxA4ZwPOsCGyiTJaZW+0wlasF104Qgdp7qiurDIkap0OGE9NFOcXZ/IlxfSo16tbjH+0StZHwpbvMBi2PoZbucOa4SoLEZRPRkY+tkf/YqhapOAZpqLFGSJwUVrWiyqnRX58qS3Ct0chLsl0E+t91KRxUe6uhmz226hxvT12MmWhJUI0hgsqcA57hyQfCobFBxIKXIyBMGita42Ry3adh3WWpbbst9TaWFIwQkZ4nvyDwrJ6qtWDeUw6MnnCiiitTMKeNlsNKpN0uahlcONutkj6ql5GR34SoedI9UzY8Evxr7HPNYa9mFig3nCGMcQA2jMloQsy5RkDL3TL38/eyc1R9mN1c9AudlLmAloyGB2DOFjwyUnzNYGtrMuBcFT20YaeVuvj7rnLPn8fGvGz98s6sggHCXgtlXeFIVj34rJAauH/dXyO4tD+ly/wC/X+Y17OQzX4xibLH9uv8AMa67fGMyfGiAZL7yGv8AEQPnRE6WLW92GXCzNiFo2Hb2gr0hMJJUAPqqUN458yakuvmejusKQBwcZUg/hOf3qrGm7midftRwQciG80EjuKP/AFqe7TYnRw2nAOMeVunwOR8hSdR7M6tq5qIES6fNkDiGLtc3nPqpiDP+MUhjiBTboEkMagKSQRbVEEdXrCm7hmszmcX+YR31REXPQ56U2UMymy2Ek/VGPj11GQ2thxyM+MOsqKFeINXGwzxqnRkSdwMlTf8AKDsdTwV7SCfAipbreD6Ld2pqBhuUnC/+tP8AmMew0Ch/pHuXXumwmjoeQ41Y9RsIUdxEcSEJ+6sZBPnw9lI0BlLbAV145066K/0Zqb9nH40mxxmJ+E0VQPEMVdiaFj9tGgrtmkLBb2gQ23uLfwOa1BRJPnSVEcchvsyYqujfZUFoWOoirZrW2NXmyM732bzQG8B9UkApPkaijrL0R92LKTuvNK3VD5+B51iggjuE5alcFfKO+1Wd9J2CyT0H+SkKbWlP3fUXke2kYch4VvXp3p9nVpBOTHuTjXlulQ/NWCPqit0jGRBcpttT6Qoooo8ThTjsruYgapTGcVhuc2We7fHrJ+BH4qTq/Tbi2nEONLKHEKCkKHNKgcg1l12UiEqfRw0t2rLU08HOmb348lO64O/5dtRqbFk2S6LjF1aHWjvsvIUUlSTyUCOR6vEGrnpu6sat043I9VLpG4+gf1bo5+XWO40j64sS5cJZQn9Nh5UjhxUP1k+Y4jvFJ0vjozrX1i1Nlk3SnBUSSVKOSTzJpm2eRvSdXQCRlDBW+rwSkke/FLTawtAUORpz2d4isaguqv8AVIBSD3rOf3KZsIFZxObSC1ozO/ZVcjJ15ft45EtK1g9u44APco1pbToe/bbqMfVQHx+HCvkaSNlUgxdX2talYDy1Nr795KgPfiq1rOGl/KFD1X2FIPvHzpQjV/cTqUtuh95B2jvNpPdThoEZj6i/ZqvzCkqFvBkJWMKTwI7DTts/+w1F+zFfmFNWH4eZzqBi8CdmxG7dDIkWd1WG5KemZH/GkYUPEpwfw1s7QbIZEKWw0nK0jp4+PvDjgePEedS3T8521yoc+P8AaxnEuJH3scx5jh519A3YNXK0xrlFO82UBxKh1oVS7jRgfvHuO/iKUP0kk0EsO2jUqgcg2w8fOlGH9gnwqg2a3/RkrWUdIwyu2l5rs3VE8PI5HlU+ifYJotZy5inITSsD3l20RLRfdFRmlqy4wj0dzrIUjgD5jdPnSVrmxLeaVMZb/S4oIcSP6xA5+Y4kedcWzXUQsl7EeSvdhTSELJPBC/1Ve/B8R2VUtRwOUtsdgcHwNBPw7MRyphfVgz5/Li3o6WulWWN7pA3vHd3sYzjlnHXQOVauqbULTdj0QxFk5caxySf1k+/2GsqnUIIzOXapRtTCiiitQUK6jBfFrFzIR6N6R6Nne9bf3d7l2YFctMoYLuy2e8ASY92Qvh3oCf3qxY2ozCUpuSJ40JqVWm70lx1RMCRhuUnsHUvyz7M1YtRxEuNImskHgAojiCOo188J9ZAqy7K7z9MabkWeUrefgp3EE/rNH6vsII8AKWvXBFgj3Ct/rMlGoIYtuoJcVAw2pXStjsSrj8cjypkik2/ZLeJJ4Lmyg0nvSAlPxKqztoyQjUUVQwFKi4V5KNMV4v8AcNHaH0y1Z3ENyJSFPK6RO9lK8r5eYq3bKAestUC3sfSIVkkJgTYMsnAjyG3Se5KgflX0LqlrMVl0c0rx7R/Co2NpWsMZ9Ji/9j+NWBqUq76Khz3MdI9FaeXjqVgFXvzQ7S2ykiF4oUbBTmfPtzbTDvtyjFQG5IWQD1AneHuIpr2eqSpnUW6oH+bFcj3iurVet9S2W9JgQJTKYxYS4gLZBI4kc/KtHRmsdQXZq9fSMlpXo0EvM7jQThYI41tmbw8YgxWgvznuSyE4joEeunl21adkF3buVik2Z5wLchk7ozxLS8/A73upBj7TNXuNhXpkbj/y4rU09tJv/wBOQheZDC7ep0If3WgkhJ4b2e4kHwFSzZ0xiZq8OuzO0db9BZtlkuynlpVKciOtJCfuYzk+z41DrZh9LLTa0FbighPrcyTgV9Aa2ddgBc+Md11uMtaFYzhSQSPlUutO0jVsqVEQ9KjFDjqEqAYA4FQBrNTMOx3D8pEbGxxFy5RV2+dIgSyhL7Cy24kKyAasWzDUyL/aF2qe4FzoiN1RKsl1rkFeI5HyPXStrbW+qLLq2dbocplMZBSpkLZBO6R29fHNZUXaVqdEplcx9h2MlaS82hrdUtGeIBB4HFW+1q+UDWEos+aMe0a0fzRNRzch/wAu2rHUnif/ABzUubeQtIO+n219CaidSI0a5QFgJW0VNuJ5YxkGo/F2m6weZSsy4wyP93FXVY2OhN8upGwzHEXekR99PtopmVtF1atO6qZHwexkCijB3/GJeFV+f+Rbqk6Ggt3HZ5fIjpwl2UU57MoSM++ptW2xqVy3aOm2eD0zcyVKDgeScBCN0A4PPe4fOruBK9SuKwWzLTE6F6K65FkoKH2VFC0nqIp12Qura1ikIPqORnEueHA59oFZCr1a7y20dTx5DU9ACfpGClOXB/aIPA+I/hXQ1qa0aeiSUaWalybjJR0ap0tAQGkHmEpHgOfZQnYlCuO4ZEC27g9Th1i6q8a4XGiesUbkZAHWsk8PaoDyrZ2y4b1Ba4Df2UWLuoHdwHyrK0dfrXpvM6XaXZ916RS0SFO8EZHPdP62c8e+u68azsl+cDl409JfeSSUPIfDakZ6uHMdxrGGBGR5Q+VYMc9mK1XTZs96doBhpRypsOsnyUce4iodAdjiU0uYy45GC8uNoVhSk9gNOVt2g2yyWx23Wmzz2mXXC4srkJWckAEDs5CicgFlAEBwyEckmce0xgpl2uUBwUHGlHsPqkfFVduzKMuQ3qHdHAwOjz3qPD4Gs+46vsl3aQzdbJPdbbXvo3JCUEKwRzHVxrut20O02e3uQbPp9+M07xdUXQta/EmsEnXXEYIQ3B9ohwgQyEKSUrTwUk8weyveRlJBGQa277qGx3dt51nT7sW4uY/SEO4STniVIBwSePH21iAnAJpitsjE596at0cytt3X6d2ZekuK3pMRlyM+SeO8EHBPiN0+dSbT39Lgf3zf5hWvZNQKtFuu0JbSnmLgxuboVjcWM4V7Cc+VY9pUIr0ZxecNOJUcc8Ag0JUKkiMWXB0X7yg7ZrWU3Ru6sjIQA2/jqB+qT55H4hU98KZrtrmbN1PLmstB21PIDSoEkApcR388K4nj2VzpVotaulW5eoqOZiJbQvHcleeXjxqqmKLgia5CLa+UMcnrsqJseiyXyEuoacaZ3uvipCPimpRCTuR0jura1VqNzURixIkYwrTCSEx42cnhwyo9v+fXWYBgACtUqQSYPlWAqEH0hRRRTEShRRRUlwPHnXjAHIV5oqSZhRRRUkhRRRUkhRRRUkhRRRUkhRRRUkhXggHmBXmipJmHKiiipJCiiipKn//Z"/>
          <p:cNvSpPr>
            <a:spLocks noChangeAspect="1" noChangeArrowheads="1"/>
          </p:cNvSpPr>
          <p:nvPr/>
        </p:nvSpPr>
        <p:spPr bwMode="auto">
          <a:xfrm>
            <a:off x="155575" y="-403225"/>
            <a:ext cx="1438275" cy="8477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0531" name="Picture 3"/>
          <p:cNvPicPr>
            <a:picLocks noChangeAspect="1" noChangeArrowheads="1"/>
          </p:cNvPicPr>
          <p:nvPr/>
        </p:nvPicPr>
        <p:blipFill>
          <a:blip r:embed="rId2" cstate="print"/>
          <a:srcRect/>
          <a:stretch>
            <a:fillRect/>
          </a:stretch>
        </p:blipFill>
        <p:spPr bwMode="auto">
          <a:xfrm>
            <a:off x="7086600" y="5638800"/>
            <a:ext cx="1438275" cy="8477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say you?</a:t>
            </a:r>
            <a:endParaRPr lang="en-US" dirty="0"/>
          </a:p>
        </p:txBody>
      </p:sp>
      <p:sp>
        <p:nvSpPr>
          <p:cNvPr id="3" name="Content Placeholder 2"/>
          <p:cNvSpPr>
            <a:spLocks noGrp="1"/>
          </p:cNvSpPr>
          <p:nvPr>
            <p:ph idx="1"/>
          </p:nvPr>
        </p:nvSpPr>
        <p:spPr/>
        <p:txBody>
          <a:bodyPr/>
          <a:lstStyle/>
          <a:p>
            <a:r>
              <a:rPr lang="en-US" dirty="0" smtClean="0"/>
              <a:t>Gauge audience – help me tailor the message</a:t>
            </a:r>
          </a:p>
          <a:p>
            <a:r>
              <a:rPr lang="en-US" dirty="0" smtClean="0"/>
              <a:t>~Interaction~ Ask questions!</a:t>
            </a:r>
          </a:p>
          <a:p>
            <a:r>
              <a:rPr lang="en-US" dirty="0" smtClean="0"/>
              <a:t>Security professionals?</a:t>
            </a:r>
          </a:p>
          <a:p>
            <a:r>
              <a:rPr lang="en-US" dirty="0" smtClean="0"/>
              <a:t>Any developers?</a:t>
            </a:r>
          </a:p>
          <a:p>
            <a:r>
              <a:rPr lang="en-US" dirty="0" smtClean="0"/>
              <a:t>Managers?</a:t>
            </a:r>
          </a:p>
          <a:p>
            <a:r>
              <a:rPr lang="en-US" dirty="0" smtClean="0"/>
              <a:t>Impacted parties?</a:t>
            </a:r>
          </a:p>
          <a:p>
            <a:endParaRPr lang="en-US" dirty="0" smtClean="0"/>
          </a:p>
          <a:p>
            <a:r>
              <a:rPr lang="en-US" dirty="0" smtClean="0"/>
              <a:t>Have FUN!!</a:t>
            </a:r>
          </a:p>
          <a:p>
            <a:endParaRPr lang="en-US" dirty="0" smtClean="0"/>
          </a:p>
          <a:p>
            <a:endParaRPr lang="en-US" dirty="0" smtClean="0"/>
          </a:p>
          <a:p>
            <a:endParaRPr lang="en-US" dirty="0" smtClean="0"/>
          </a:p>
          <a:p>
            <a:endParaRPr lang="en-US" dirty="0" smtClean="0"/>
          </a:p>
          <a:p>
            <a:endParaRPr lang="en-US" dirty="0"/>
          </a:p>
        </p:txBody>
      </p:sp>
      <p:pic>
        <p:nvPicPr>
          <p:cNvPr id="193538" name="Picture 2" descr="http://i.telegraph.co.uk/multimedia/archive/01249/lorry-house_1249458i.jpg"/>
          <p:cNvPicPr>
            <a:picLocks noChangeAspect="1" noChangeArrowheads="1"/>
          </p:cNvPicPr>
          <p:nvPr/>
        </p:nvPicPr>
        <p:blipFill>
          <a:blip r:embed="rId2" cstate="print"/>
          <a:srcRect/>
          <a:stretch>
            <a:fillRect/>
          </a:stretch>
        </p:blipFill>
        <p:spPr bwMode="auto">
          <a:xfrm>
            <a:off x="3886200" y="3662517"/>
            <a:ext cx="4598670" cy="296688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Heartbleed bug?</a:t>
            </a:r>
            <a:endParaRPr lang="en-US" dirty="0"/>
          </a:p>
        </p:txBody>
      </p:sp>
      <p:sp>
        <p:nvSpPr>
          <p:cNvPr id="3" name="Content Placeholder 2"/>
          <p:cNvSpPr>
            <a:spLocks noGrp="1"/>
          </p:cNvSpPr>
          <p:nvPr>
            <p:ph idx="1"/>
          </p:nvPr>
        </p:nvSpPr>
        <p:spPr/>
        <p:txBody>
          <a:bodyPr/>
          <a:lstStyle/>
          <a:p>
            <a:r>
              <a:rPr lang="en-US" dirty="0" smtClean="0"/>
              <a:t>A bug in </a:t>
            </a:r>
            <a:r>
              <a:rPr lang="en-US" dirty="0" err="1" smtClean="0"/>
              <a:t>OpenSSL’s</a:t>
            </a:r>
            <a:r>
              <a:rPr lang="en-US" dirty="0" smtClean="0"/>
              <a:t> heartbeat extension</a:t>
            </a:r>
          </a:p>
          <a:p>
            <a:r>
              <a:rPr lang="en-US" dirty="0" smtClean="0"/>
              <a:t>CVE-2014-0160 (Common vulnerabilities and exposures) – dictionary for public </a:t>
            </a:r>
            <a:r>
              <a:rPr lang="en-US" dirty="0" err="1" smtClean="0"/>
              <a:t>infosec</a:t>
            </a:r>
            <a:r>
              <a:rPr lang="en-US" dirty="0" smtClean="0"/>
              <a:t> </a:t>
            </a:r>
            <a:r>
              <a:rPr lang="en-US" dirty="0" err="1" smtClean="0"/>
              <a:t>vulns</a:t>
            </a:r>
            <a:endParaRPr lang="en-US" dirty="0" smtClean="0"/>
          </a:p>
          <a:p>
            <a:r>
              <a:rPr lang="en-US" dirty="0" smtClean="0"/>
              <a:t>Called Heartbleed due to heartbeat extension</a:t>
            </a:r>
          </a:p>
          <a:p>
            <a:r>
              <a:rPr lang="en-US" dirty="0" smtClean="0"/>
              <a:t>The issue is with </a:t>
            </a:r>
            <a:r>
              <a:rPr lang="en-US" dirty="0" err="1" smtClean="0"/>
              <a:t>OpenSSL’s</a:t>
            </a:r>
            <a:r>
              <a:rPr lang="en-US" dirty="0" smtClean="0"/>
              <a:t> implementation of the heartbeat extension (not SSL in general)</a:t>
            </a:r>
          </a:p>
          <a:p>
            <a:r>
              <a:rPr lang="en-US" dirty="0" smtClean="0"/>
              <a:t>Discovered by </a:t>
            </a:r>
            <a:r>
              <a:rPr lang="en-US" dirty="0" err="1" smtClean="0"/>
              <a:t>Riku</a:t>
            </a:r>
            <a:r>
              <a:rPr lang="en-US" dirty="0" smtClean="0"/>
              <a:t>, </a:t>
            </a:r>
            <a:r>
              <a:rPr lang="en-US" dirty="0" err="1" smtClean="0"/>
              <a:t>Antti</a:t>
            </a:r>
            <a:r>
              <a:rPr lang="en-US" dirty="0" smtClean="0"/>
              <a:t> and </a:t>
            </a:r>
            <a:r>
              <a:rPr lang="en-US" dirty="0" err="1" smtClean="0"/>
              <a:t>Matti</a:t>
            </a:r>
            <a:r>
              <a:rPr lang="en-US" dirty="0" smtClean="0"/>
              <a:t> </a:t>
            </a:r>
            <a:r>
              <a:rPr lang="en-US" dirty="0" smtClean="0"/>
              <a:t>(</a:t>
            </a:r>
            <a:r>
              <a:rPr lang="en-US" dirty="0" err="1" smtClean="0"/>
              <a:t>Codenomicon</a:t>
            </a:r>
            <a:r>
              <a:rPr lang="en-US" dirty="0" smtClean="0"/>
              <a:t>) </a:t>
            </a:r>
            <a:r>
              <a:rPr lang="en-US" dirty="0" smtClean="0"/>
              <a:t>and Neel Mehta </a:t>
            </a:r>
            <a:r>
              <a:rPr lang="en-US" dirty="0" smtClean="0"/>
              <a:t>(Google)</a:t>
            </a:r>
          </a:p>
          <a:p>
            <a:r>
              <a:rPr lang="en-US" dirty="0" smtClean="0"/>
              <a:t>Published Monday April 7th</a:t>
            </a:r>
          </a:p>
          <a:p>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fact – 0day</a:t>
            </a:r>
            <a:endParaRPr lang="en-US" dirty="0"/>
          </a:p>
        </p:txBody>
      </p:sp>
      <p:sp>
        <p:nvSpPr>
          <p:cNvPr id="3" name="Content Placeholder 2"/>
          <p:cNvSpPr>
            <a:spLocks noGrp="1"/>
          </p:cNvSpPr>
          <p:nvPr>
            <p:ph idx="1"/>
          </p:nvPr>
        </p:nvSpPr>
        <p:spPr/>
        <p:txBody>
          <a:bodyPr/>
          <a:lstStyle/>
          <a:p>
            <a:r>
              <a:rPr lang="en-US" dirty="0" smtClean="0"/>
              <a:t>Public knowledge as of Monday 4-7-2014</a:t>
            </a:r>
          </a:p>
          <a:p>
            <a:r>
              <a:rPr lang="en-US" dirty="0" smtClean="0"/>
              <a:t>But when was it really discovered?</a:t>
            </a:r>
            <a:endParaRPr lang="en-US" dirty="0"/>
          </a:p>
        </p:txBody>
      </p:sp>
      <p:pic>
        <p:nvPicPr>
          <p:cNvPr id="191490" name="Picture 2" descr="Heartbleed Bug"/>
          <p:cNvPicPr>
            <a:picLocks noChangeAspect="1" noChangeArrowheads="1"/>
          </p:cNvPicPr>
          <p:nvPr/>
        </p:nvPicPr>
        <p:blipFill>
          <a:blip r:embed="rId2" cstate="print"/>
          <a:srcRect/>
          <a:stretch>
            <a:fillRect/>
          </a:stretch>
        </p:blipFill>
        <p:spPr bwMode="auto">
          <a:xfrm>
            <a:off x="2971801" y="3200400"/>
            <a:ext cx="2895600" cy="350698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fontScale="92500" lnSpcReduction="10000"/>
          </a:bodyPr>
          <a:lstStyle/>
          <a:p>
            <a:pPr lvl="2" algn="ctr">
              <a:buNone/>
            </a:pPr>
            <a:r>
              <a:rPr lang="en-US" dirty="0" smtClean="0"/>
              <a:t>http</a:t>
            </a:r>
            <a:r>
              <a:rPr lang="en-US" dirty="0" smtClean="0"/>
              <a:t>://heartbleed.com/</a:t>
            </a:r>
          </a:p>
          <a:p>
            <a:pPr lvl="2"/>
            <a:endParaRPr lang="en-US" dirty="0" smtClean="0"/>
          </a:p>
          <a:p>
            <a:pPr lvl="2"/>
            <a:r>
              <a:rPr lang="en-US" dirty="0" smtClean="0"/>
              <a:t>Domain </a:t>
            </a:r>
            <a:r>
              <a:rPr lang="en-US" dirty="0" smtClean="0"/>
              <a:t>Name: HEARTBLEED.COM</a:t>
            </a:r>
          </a:p>
          <a:p>
            <a:pPr lvl="2"/>
            <a:r>
              <a:rPr lang="en-US" dirty="0" smtClean="0"/>
              <a:t>Registrar </a:t>
            </a:r>
            <a:r>
              <a:rPr lang="en-US" dirty="0" smtClean="0"/>
              <a:t>WHOIS Server: whois.godaddy.com</a:t>
            </a:r>
          </a:p>
          <a:p>
            <a:pPr lvl="2"/>
            <a:r>
              <a:rPr lang="en-US" dirty="0" smtClean="0"/>
              <a:t>Registrar URL: http://www.godaddy.com</a:t>
            </a:r>
          </a:p>
          <a:p>
            <a:pPr lvl="2"/>
            <a:r>
              <a:rPr lang="en-US" dirty="0" smtClean="0"/>
              <a:t>Update Date: 2014-04-05 15:13:33</a:t>
            </a:r>
          </a:p>
          <a:p>
            <a:pPr lvl="2"/>
            <a:r>
              <a:rPr lang="en-US" dirty="0" smtClean="0"/>
              <a:t>Creation Date: </a:t>
            </a:r>
            <a:r>
              <a:rPr lang="en-US" dirty="0" smtClean="0">
                <a:solidFill>
                  <a:srgbClr val="FF0000"/>
                </a:solidFill>
              </a:rPr>
              <a:t>2014-04-05 </a:t>
            </a:r>
            <a:r>
              <a:rPr lang="en-US" dirty="0" smtClean="0"/>
              <a:t>15:13:33</a:t>
            </a:r>
          </a:p>
          <a:p>
            <a:pPr lvl="2"/>
            <a:endParaRPr lang="en-US" dirty="0" smtClean="0"/>
          </a:p>
          <a:p>
            <a:r>
              <a:rPr lang="en-US" dirty="0" smtClean="0"/>
              <a:t>Domain was created on Saturday 4-5-2014</a:t>
            </a:r>
          </a:p>
          <a:p>
            <a:r>
              <a:rPr lang="en-US" dirty="0" smtClean="0"/>
              <a:t>By </a:t>
            </a:r>
            <a:r>
              <a:rPr lang="en-US" dirty="0" smtClean="0"/>
              <a:t>“</a:t>
            </a:r>
            <a:r>
              <a:rPr lang="en-US" dirty="0" err="1" smtClean="0"/>
              <a:t>codenomicon</a:t>
            </a:r>
            <a:r>
              <a:rPr lang="en-US" dirty="0" smtClean="0"/>
              <a:t>” out of Oulu Finland</a:t>
            </a:r>
          </a:p>
          <a:p>
            <a:r>
              <a:rPr lang="en-US" dirty="0" smtClean="0"/>
              <a:t>“We </a:t>
            </a:r>
            <a:r>
              <a:rPr lang="en-US" dirty="0" smtClean="0"/>
              <a:t>fixed this vulnerability last week before it was made public” - </a:t>
            </a:r>
            <a:r>
              <a:rPr lang="en-US" dirty="0" err="1" smtClean="0"/>
              <a:t>CloudFlare</a:t>
            </a:r>
            <a:r>
              <a:rPr lang="en-US" dirty="0" smtClean="0"/>
              <a:t> </a:t>
            </a:r>
            <a:r>
              <a:rPr lang="en-US" dirty="0" smtClean="0"/>
              <a:t>on 4-7-2014</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did you hear about it?</a:t>
            </a:r>
            <a:endParaRPr lang="en-US" dirty="0"/>
          </a:p>
        </p:txBody>
      </p:sp>
      <p:sp>
        <p:nvSpPr>
          <p:cNvPr id="3" name="Content Placeholder 2"/>
          <p:cNvSpPr>
            <a:spLocks noGrp="1"/>
          </p:cNvSpPr>
          <p:nvPr>
            <p:ph idx="1"/>
          </p:nvPr>
        </p:nvSpPr>
        <p:spPr/>
        <p:txBody>
          <a:bodyPr/>
          <a:lstStyle/>
          <a:p>
            <a:r>
              <a:rPr lang="en-US" dirty="0" smtClean="0"/>
              <a:t>I heard about it Monday with the rest of the public</a:t>
            </a:r>
          </a:p>
          <a:p>
            <a:r>
              <a:rPr lang="en-US" dirty="0" smtClean="0"/>
              <a:t>I personally have two different “paid” advanced warning methods</a:t>
            </a:r>
          </a:p>
          <a:p>
            <a:r>
              <a:rPr lang="en-US" dirty="0" smtClean="0"/>
              <a:t>Still found out about it Monday 4-7-2014</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long has OpenSSL been vulnerable</a:t>
            </a:r>
            <a:endParaRPr lang="en-US" dirty="0"/>
          </a:p>
        </p:txBody>
      </p:sp>
      <p:sp>
        <p:nvSpPr>
          <p:cNvPr id="3" name="Content Placeholder 2"/>
          <p:cNvSpPr>
            <a:spLocks noGrp="1"/>
          </p:cNvSpPr>
          <p:nvPr>
            <p:ph idx="1"/>
          </p:nvPr>
        </p:nvSpPr>
        <p:spPr/>
        <p:txBody>
          <a:bodyPr/>
          <a:lstStyle/>
          <a:p>
            <a:endParaRPr lang="en-US" dirty="0" smtClean="0"/>
          </a:p>
          <a:p>
            <a:r>
              <a:rPr lang="en-US" dirty="0" smtClean="0"/>
              <a:t>Since </a:t>
            </a:r>
            <a:r>
              <a:rPr lang="en-US" dirty="0" smtClean="0"/>
              <a:t>the </a:t>
            </a:r>
            <a:r>
              <a:rPr lang="en-US" dirty="0" smtClean="0">
                <a:solidFill>
                  <a:srgbClr val="FF0000"/>
                </a:solidFill>
              </a:rPr>
              <a:t>2012 </a:t>
            </a:r>
            <a:r>
              <a:rPr lang="en-US" dirty="0" smtClean="0"/>
              <a:t>March 14</a:t>
            </a:r>
            <a:r>
              <a:rPr lang="en-US" baseline="30000" dirty="0" smtClean="0"/>
              <a:t>th</a:t>
            </a:r>
            <a:r>
              <a:rPr lang="en-US" dirty="0" smtClean="0"/>
              <a:t> release of version 1.0.1</a:t>
            </a:r>
          </a:p>
          <a:p>
            <a:endParaRPr lang="en-US" dirty="0" smtClean="0"/>
          </a:p>
          <a:p>
            <a:r>
              <a:rPr lang="en-US" dirty="0" smtClean="0"/>
              <a:t>OpenSSL 1.0.1 through 1.0.1f </a:t>
            </a:r>
            <a:r>
              <a:rPr lang="en-US" dirty="0" smtClean="0"/>
              <a:t>ARE vulnerable</a:t>
            </a:r>
            <a:endParaRPr lang="en-US" dirty="0" smtClean="0"/>
          </a:p>
          <a:p>
            <a:r>
              <a:rPr lang="en-US" dirty="0" smtClean="0"/>
              <a:t>OpenSSL 1.0.1g </a:t>
            </a:r>
            <a:r>
              <a:rPr lang="en-US" dirty="0" smtClean="0"/>
              <a:t>NOT </a:t>
            </a:r>
            <a:r>
              <a:rPr lang="en-US" dirty="0" smtClean="0"/>
              <a:t>vulnerable</a:t>
            </a:r>
          </a:p>
          <a:p>
            <a:r>
              <a:rPr lang="en-US" dirty="0" smtClean="0"/>
              <a:t>OpenSSL 1.0.0 branch </a:t>
            </a:r>
            <a:r>
              <a:rPr lang="en-US" dirty="0" smtClean="0"/>
              <a:t>NOT </a:t>
            </a:r>
            <a:r>
              <a:rPr lang="en-US" dirty="0" smtClean="0"/>
              <a:t>vulnerable</a:t>
            </a:r>
          </a:p>
          <a:p>
            <a:r>
              <a:rPr lang="en-US" dirty="0" smtClean="0"/>
              <a:t>OpenSSL 0.9.8 branch </a:t>
            </a:r>
            <a:r>
              <a:rPr lang="en-US" dirty="0" smtClean="0"/>
              <a:t>NOT </a:t>
            </a:r>
            <a:r>
              <a:rPr lang="en-US" dirty="0" smtClean="0"/>
              <a:t>vulnerable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Risk?</a:t>
            </a:r>
            <a:endParaRPr lang="en-US" dirty="0"/>
          </a:p>
        </p:txBody>
      </p:sp>
      <p:sp>
        <p:nvSpPr>
          <p:cNvPr id="3" name="Content Placeholder 2"/>
          <p:cNvSpPr>
            <a:spLocks noGrp="1"/>
          </p:cNvSpPr>
          <p:nvPr>
            <p:ph idx="1"/>
          </p:nvPr>
        </p:nvSpPr>
        <p:spPr/>
        <p:txBody>
          <a:bodyPr/>
          <a:lstStyle/>
          <a:p>
            <a:r>
              <a:rPr lang="en-US" dirty="0" smtClean="0"/>
              <a:t>Zero-day attacks occur during the vulnerability window that exists in the time between when vulnerability is first exploited and when software developers start to develop and publish a counter to that threat</a:t>
            </a:r>
            <a:r>
              <a:rPr lang="en-US" dirty="0" smtClean="0"/>
              <a:t>. – wikipedia</a:t>
            </a:r>
          </a:p>
          <a:p>
            <a:r>
              <a:rPr lang="en-US" dirty="0" smtClean="0"/>
              <a:t>Not a zero-day anymore as the patch has been released</a:t>
            </a:r>
          </a:p>
          <a:p>
            <a:r>
              <a:rPr lang="en-US" dirty="0" smtClean="0"/>
              <a:t>Still needs to be pushed out however on some platforms and applied</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 about zer0day(s)</a:t>
            </a:r>
            <a:endParaRPr lang="en-US" dirty="0"/>
          </a:p>
        </p:txBody>
      </p:sp>
      <p:sp>
        <p:nvSpPr>
          <p:cNvPr id="3" name="Content Placeholder 2"/>
          <p:cNvSpPr>
            <a:spLocks noGrp="1"/>
          </p:cNvSpPr>
          <p:nvPr>
            <p:ph idx="1"/>
          </p:nvPr>
        </p:nvSpPr>
        <p:spPr/>
        <p:txBody>
          <a:bodyPr/>
          <a:lstStyle/>
          <a:p>
            <a:r>
              <a:rPr lang="en-US" dirty="0" smtClean="0"/>
              <a:t>“This </a:t>
            </a:r>
            <a:r>
              <a:rPr lang="en-US" dirty="0" smtClean="0"/>
              <a:t>bug fix is a successful example of what is called responsible disclosure. Instead of disclosing the vulnerability to the public right away, the people notified of the problem tracked down the appropriate stakeholders and gave them a chance to fix the vulnerability before it went public</a:t>
            </a:r>
            <a:r>
              <a:rPr lang="en-US" dirty="0" smtClean="0"/>
              <a:t>.” - </a:t>
            </a:r>
            <a:r>
              <a:rPr lang="en-US" dirty="0" err="1" smtClean="0"/>
              <a:t>cloudflare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part </a:t>
            </a:r>
            <a:r>
              <a:rPr lang="en-US" dirty="0" smtClean="0"/>
              <a:t>two:</a:t>
            </a:r>
            <a:endParaRPr lang="en-US" dirty="0"/>
          </a:p>
        </p:txBody>
      </p:sp>
      <p:sp>
        <p:nvSpPr>
          <p:cNvPr id="3" name="Content Placeholder 2"/>
          <p:cNvSpPr>
            <a:spLocks noGrp="1"/>
          </p:cNvSpPr>
          <p:nvPr>
            <p:ph idx="1"/>
          </p:nvPr>
        </p:nvSpPr>
        <p:spPr/>
        <p:txBody>
          <a:bodyPr/>
          <a:lstStyle/>
          <a:p>
            <a:r>
              <a:rPr lang="en-US" dirty="0" smtClean="0"/>
              <a:t>Allows </a:t>
            </a:r>
            <a:r>
              <a:rPr lang="en-US" dirty="0" smtClean="0"/>
              <a:t>anyone to trivially and </a:t>
            </a:r>
            <a:r>
              <a:rPr lang="en-US" dirty="0" smtClean="0"/>
              <a:t>secretly* extract:</a:t>
            </a:r>
          </a:p>
          <a:p>
            <a:pPr lvl="1"/>
            <a:r>
              <a:rPr lang="en-US" b="1" dirty="0" smtClean="0"/>
              <a:t>HTTPS banking information</a:t>
            </a:r>
          </a:p>
          <a:p>
            <a:pPr lvl="1"/>
            <a:r>
              <a:rPr lang="en-US" b="1" dirty="0" smtClean="0"/>
              <a:t>VPN traffic</a:t>
            </a:r>
          </a:p>
          <a:p>
            <a:pPr lvl="1"/>
            <a:r>
              <a:rPr lang="en-US" b="1" dirty="0" smtClean="0"/>
              <a:t>Passwords</a:t>
            </a:r>
          </a:p>
          <a:p>
            <a:pPr lvl="1"/>
            <a:r>
              <a:rPr lang="en-US" b="1" dirty="0" smtClean="0"/>
              <a:t>Authentication cookies</a:t>
            </a:r>
          </a:p>
          <a:p>
            <a:pPr lvl="1"/>
            <a:r>
              <a:rPr lang="en-US" b="1" dirty="0" smtClean="0"/>
              <a:t>Private keys</a:t>
            </a:r>
          </a:p>
          <a:p>
            <a:pPr lvl="1"/>
            <a:r>
              <a:rPr lang="en-US" b="1" dirty="0" smtClean="0"/>
              <a:t>And more </a:t>
            </a:r>
            <a:r>
              <a:rPr lang="en-US" b="1" dirty="0" smtClean="0">
                <a:sym typeface="Wingdings" pitchFamily="2" charset="2"/>
              </a:rPr>
              <a:t> </a:t>
            </a:r>
            <a:endParaRPr lang="en-US" b="1" dirty="0" smtClean="0"/>
          </a:p>
          <a:p>
            <a:pPr lvl="1"/>
            <a:endParaRPr lang="en-US" dirty="0" smtClean="0"/>
          </a:p>
          <a:p>
            <a:pPr lvl="1"/>
            <a:endParaRPr lang="en-US" dirty="0"/>
          </a:p>
        </p:txBody>
      </p:sp>
      <p:pic>
        <p:nvPicPr>
          <p:cNvPr id="194563" name="Picture 3"/>
          <p:cNvPicPr>
            <a:picLocks noChangeAspect="1" noChangeArrowheads="1"/>
          </p:cNvPicPr>
          <p:nvPr/>
        </p:nvPicPr>
        <p:blipFill>
          <a:blip r:embed="rId2" cstate="print"/>
          <a:srcRect/>
          <a:stretch>
            <a:fillRect/>
          </a:stretch>
        </p:blipFill>
        <p:spPr bwMode="auto">
          <a:xfrm>
            <a:off x="3429000" y="4495800"/>
            <a:ext cx="4781550" cy="18954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part three:</a:t>
            </a:r>
            <a:endParaRPr lang="en-US" dirty="0"/>
          </a:p>
        </p:txBody>
      </p:sp>
      <p:sp>
        <p:nvSpPr>
          <p:cNvPr id="3" name="Content Placeholder 2"/>
          <p:cNvSpPr>
            <a:spLocks noGrp="1"/>
          </p:cNvSpPr>
          <p:nvPr>
            <p:ph idx="1"/>
          </p:nvPr>
        </p:nvSpPr>
        <p:spPr/>
        <p:txBody>
          <a:bodyPr>
            <a:normAutofit/>
          </a:bodyPr>
          <a:lstStyle/>
          <a:p>
            <a:r>
              <a:rPr lang="en-US" dirty="0" smtClean="0"/>
              <a:t>Affects </a:t>
            </a:r>
            <a:r>
              <a:rPr lang="en-US" dirty="0" smtClean="0"/>
              <a:t>about 500,000, or 17.5 per cent, of </a:t>
            </a:r>
            <a:r>
              <a:rPr lang="en-US" dirty="0" smtClean="0"/>
              <a:t>“trusted” </a:t>
            </a:r>
            <a:r>
              <a:rPr lang="en-US" dirty="0" smtClean="0"/>
              <a:t>HTTPS websites</a:t>
            </a:r>
          </a:p>
          <a:p>
            <a:r>
              <a:rPr lang="en-US" dirty="0" smtClean="0"/>
              <a:t>*May be little risk depending on scenario*</a:t>
            </a:r>
          </a:p>
          <a:p>
            <a:r>
              <a:rPr lang="en-US" dirty="0" smtClean="0"/>
              <a:t>The risk is actually huge for some companies</a:t>
            </a:r>
          </a:p>
          <a:p>
            <a:r>
              <a:rPr lang="en-US" dirty="0" smtClean="0"/>
              <a:t>And this is why:</a:t>
            </a:r>
          </a:p>
          <a:p>
            <a:endParaRPr lang="en-US" dirty="0" smtClean="0"/>
          </a:p>
          <a:p>
            <a:pPr algn="ctr">
              <a:buNone/>
            </a:pPr>
            <a:r>
              <a:rPr lang="en-US" sz="8800" b="1" dirty="0" smtClean="0"/>
              <a:t> </a:t>
            </a:r>
            <a:endParaRPr lang="en-US" sz="163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26400" b="1" dirty="0" smtClean="0"/>
              <a:t>64k</a:t>
            </a:r>
            <a:endParaRPr lang="en-US" sz="26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happens when exploited?</a:t>
            </a:r>
            <a:endParaRPr lang="en-US" dirty="0"/>
          </a:p>
        </p:txBody>
      </p:sp>
      <p:sp>
        <p:nvSpPr>
          <p:cNvPr id="3" name="Content Placeholder 2"/>
          <p:cNvSpPr>
            <a:spLocks noGrp="1"/>
          </p:cNvSpPr>
          <p:nvPr>
            <p:ph idx="1"/>
          </p:nvPr>
        </p:nvSpPr>
        <p:spPr/>
        <p:txBody>
          <a:bodyPr/>
          <a:lstStyle/>
          <a:p>
            <a:r>
              <a:rPr lang="en-US" dirty="0" smtClean="0"/>
              <a:t>64k of memory gets dumped</a:t>
            </a:r>
          </a:p>
          <a:p>
            <a:pPr lvl="1"/>
            <a:r>
              <a:rPr lang="en-US" i="1" dirty="0" smtClean="0"/>
              <a:t>Per request</a:t>
            </a:r>
          </a:p>
          <a:p>
            <a:r>
              <a:rPr lang="en-US" dirty="0" smtClean="0"/>
              <a:t> </a:t>
            </a:r>
            <a:r>
              <a:rPr lang="en-US" dirty="0" smtClean="0"/>
              <a:t>I dumped </a:t>
            </a:r>
            <a:r>
              <a:rPr lang="en-US" b="1" u="sng" dirty="0" smtClean="0"/>
              <a:t>12GB </a:t>
            </a:r>
            <a:r>
              <a:rPr lang="en-US" dirty="0" smtClean="0"/>
              <a:t>overnight with a modest internet connection</a:t>
            </a:r>
          </a:p>
          <a:p>
            <a:r>
              <a:rPr lang="en-US" dirty="0" smtClean="0"/>
              <a:t>I wrote a script…</a:t>
            </a:r>
          </a:p>
          <a:p>
            <a:pPr lvl="1"/>
            <a:endParaRPr lang="en-US" dirty="0"/>
          </a:p>
        </p:txBody>
      </p:sp>
      <p:pic>
        <p:nvPicPr>
          <p:cNvPr id="185348" name="Picture 4" descr="http://www.wired.com/images_blogs/autopia/2012/07/Toy-and-Loop-660x438.jpeg"/>
          <p:cNvPicPr>
            <a:picLocks noChangeAspect="1" noChangeArrowheads="1"/>
          </p:cNvPicPr>
          <p:nvPr/>
        </p:nvPicPr>
        <p:blipFill>
          <a:blip r:embed="rId2" cstate="print"/>
          <a:srcRect/>
          <a:stretch>
            <a:fillRect/>
          </a:stretch>
        </p:blipFill>
        <p:spPr bwMode="auto">
          <a:xfrm>
            <a:off x="3886200" y="3849138"/>
            <a:ext cx="4533900" cy="30088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p:cNvPicPr>
            <a:picLocks noChangeAspect="1" noChangeArrowheads="1"/>
          </p:cNvPicPr>
          <p:nvPr/>
        </p:nvPicPr>
        <p:blipFill>
          <a:blip r:embed="rId2" cstate="print"/>
          <a:srcRect/>
          <a:stretch>
            <a:fillRect/>
          </a:stretch>
        </p:blipFill>
        <p:spPr bwMode="auto">
          <a:xfrm>
            <a:off x="-1" y="457200"/>
            <a:ext cx="9155807" cy="60198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gets dumped? Show me </a:t>
            </a:r>
            <a:r>
              <a:rPr lang="en-US" dirty="0" smtClean="0">
                <a:sym typeface="Wingdings" pitchFamily="2" charset="2"/>
              </a:rPr>
              <a:t></a:t>
            </a:r>
            <a:endParaRPr lang="en-US" dirty="0"/>
          </a:p>
        </p:txBody>
      </p:sp>
      <p:pic>
        <p:nvPicPr>
          <p:cNvPr id="182278" name="Picture 6"/>
          <p:cNvPicPr>
            <a:picLocks noChangeAspect="1" noChangeArrowheads="1"/>
          </p:cNvPicPr>
          <p:nvPr/>
        </p:nvPicPr>
        <p:blipFill>
          <a:blip r:embed="rId2" cstate="print"/>
          <a:srcRect/>
          <a:stretch>
            <a:fillRect/>
          </a:stretch>
        </p:blipFill>
        <p:spPr bwMode="auto">
          <a:xfrm>
            <a:off x="1676399" y="2209800"/>
            <a:ext cx="5800105" cy="4419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serious is it?</a:t>
            </a:r>
            <a:endParaRPr lang="en-US" dirty="0"/>
          </a:p>
        </p:txBody>
      </p:sp>
      <p:pic>
        <p:nvPicPr>
          <p:cNvPr id="183298" name="Picture 2"/>
          <p:cNvPicPr>
            <a:picLocks noChangeAspect="1" noChangeArrowheads="1"/>
          </p:cNvPicPr>
          <p:nvPr/>
        </p:nvPicPr>
        <p:blipFill>
          <a:blip r:embed="rId2" cstate="print"/>
          <a:srcRect/>
          <a:stretch>
            <a:fillRect/>
          </a:stretch>
        </p:blipFill>
        <p:spPr bwMode="auto">
          <a:xfrm>
            <a:off x="0" y="2133600"/>
            <a:ext cx="6225540" cy="4042558"/>
          </a:xfrm>
          <a:prstGeom prst="rect">
            <a:avLst/>
          </a:prstGeom>
          <a:noFill/>
          <a:ln w="9525">
            <a:noFill/>
            <a:miter lim="800000"/>
            <a:headEnd/>
            <a:tailEnd/>
          </a:ln>
        </p:spPr>
      </p:pic>
      <p:pic>
        <p:nvPicPr>
          <p:cNvPr id="183300" name="Picture 4"/>
          <p:cNvPicPr>
            <a:picLocks noChangeAspect="1" noChangeArrowheads="1"/>
          </p:cNvPicPr>
          <p:nvPr/>
        </p:nvPicPr>
        <p:blipFill>
          <a:blip r:embed="rId3" cstate="print"/>
          <a:srcRect/>
          <a:stretch>
            <a:fillRect/>
          </a:stretch>
        </p:blipFill>
        <p:spPr bwMode="auto">
          <a:xfrm>
            <a:off x="5354180" y="4000500"/>
            <a:ext cx="3789820" cy="28575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Really?</a:t>
            </a:r>
            <a:endParaRPr lang="en-US" dirty="0"/>
          </a:p>
        </p:txBody>
      </p:sp>
      <p:sp>
        <p:nvSpPr>
          <p:cNvPr id="3" name="Content Placeholder 2"/>
          <p:cNvSpPr>
            <a:spLocks noGrp="1"/>
          </p:cNvSpPr>
          <p:nvPr>
            <p:ph idx="1"/>
          </p:nvPr>
        </p:nvSpPr>
        <p:spPr/>
        <p:txBody>
          <a:bodyPr/>
          <a:lstStyle/>
          <a:p>
            <a:r>
              <a:rPr lang="en-US" dirty="0" err="1" smtClean="0"/>
              <a:t>CloudFlare</a:t>
            </a:r>
            <a:r>
              <a:rPr lang="en-US" dirty="0" smtClean="0"/>
              <a:t> </a:t>
            </a:r>
            <a:r>
              <a:rPr lang="en-US" dirty="0" smtClean="0"/>
              <a:t>launched its own “</a:t>
            </a:r>
            <a:r>
              <a:rPr lang="en-US" dirty="0" err="1" smtClean="0"/>
              <a:t>heartbleed</a:t>
            </a:r>
            <a:r>
              <a:rPr lang="en-US" dirty="0" smtClean="0"/>
              <a:t> challenge”</a:t>
            </a:r>
          </a:p>
          <a:p>
            <a:r>
              <a:rPr lang="en-US" dirty="0" smtClean="0"/>
              <a:t>Not only did Heartbleed leak private session information (such as cookies and other data that SSL should have been protecting</a:t>
            </a:r>
            <a:r>
              <a:rPr lang="en-US" dirty="0" smtClean="0"/>
              <a:t>)</a:t>
            </a:r>
          </a:p>
          <a:p>
            <a:r>
              <a:rPr lang="en-US" dirty="0" smtClean="0"/>
              <a:t>But </a:t>
            </a:r>
            <a:r>
              <a:rPr lang="en-US" dirty="0" smtClean="0"/>
              <a:t>the crown jewels of an HTTPS web server were also vulnerable: the private SSL keys were accessible through Heartbleed messages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Their facial expressions say it all:</a:t>
            </a:r>
            <a:endParaRPr lang="en-US" dirty="0"/>
          </a:p>
        </p:txBody>
      </p:sp>
      <p:pic>
        <p:nvPicPr>
          <p:cNvPr id="195586" name="Picture 2"/>
          <p:cNvPicPr>
            <a:picLocks noGrp="1" noChangeAspect="1" noChangeArrowheads="1"/>
          </p:cNvPicPr>
          <p:nvPr>
            <p:ph idx="1"/>
          </p:nvPr>
        </p:nvPicPr>
        <p:blipFill>
          <a:blip r:embed="rId2" cstate="print"/>
          <a:srcRect/>
          <a:stretch>
            <a:fillRect/>
          </a:stretch>
        </p:blipFill>
        <p:spPr bwMode="auto">
          <a:xfrm>
            <a:off x="140510" y="2133599"/>
            <a:ext cx="8745630" cy="4495801"/>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care?</a:t>
            </a:r>
            <a:endParaRPr lang="en-US" dirty="0"/>
          </a:p>
        </p:txBody>
      </p:sp>
      <p:sp>
        <p:nvSpPr>
          <p:cNvPr id="3" name="Content Placeholder 2"/>
          <p:cNvSpPr>
            <a:spLocks noGrp="1"/>
          </p:cNvSpPr>
          <p:nvPr>
            <p:ph idx="1"/>
          </p:nvPr>
        </p:nvSpPr>
        <p:spPr/>
        <p:txBody>
          <a:bodyPr>
            <a:normAutofit/>
          </a:bodyPr>
          <a:lstStyle/>
          <a:p>
            <a:r>
              <a:rPr lang="en-US" dirty="0" smtClean="0"/>
              <a:t>Because we are caring people!</a:t>
            </a:r>
          </a:p>
          <a:p>
            <a:pPr marL="365760" lvl="1" indent="-256032">
              <a:buClr>
                <a:schemeClr val="accent3"/>
              </a:buClr>
              <a:buFont typeface="Georgia"/>
              <a:buChar char="•"/>
            </a:pPr>
            <a:r>
              <a:rPr lang="en-US" sz="2800" dirty="0" smtClean="0">
                <a:solidFill>
                  <a:schemeClr val="tx1"/>
                </a:solidFill>
              </a:rPr>
              <a:t>Remotely exploitable</a:t>
            </a:r>
          </a:p>
          <a:p>
            <a:pPr marL="365760" lvl="1" indent="-256032">
              <a:buClr>
                <a:schemeClr val="accent3"/>
              </a:buClr>
              <a:buFont typeface="Georgia"/>
              <a:buChar char="•"/>
            </a:pPr>
            <a:r>
              <a:rPr lang="en-US" sz="2800" dirty="0" smtClean="0">
                <a:solidFill>
                  <a:schemeClr val="tx1"/>
                </a:solidFill>
              </a:rPr>
              <a:t>Easy to do (with a script)</a:t>
            </a:r>
          </a:p>
          <a:p>
            <a:pPr marL="365760" lvl="1" indent="-256032">
              <a:buClr>
                <a:schemeClr val="accent3"/>
              </a:buClr>
              <a:buFont typeface="Georgia"/>
              <a:buChar char="•"/>
            </a:pPr>
            <a:r>
              <a:rPr lang="en-US" sz="2800" dirty="0" smtClean="0">
                <a:solidFill>
                  <a:schemeClr val="tx1"/>
                </a:solidFill>
              </a:rPr>
              <a:t>Significant implications/exposure</a:t>
            </a:r>
          </a:p>
          <a:p>
            <a:pPr marL="365760" lvl="1" indent="-256032">
              <a:buClr>
                <a:schemeClr val="accent3"/>
              </a:buClr>
              <a:buFont typeface="Georgia"/>
              <a:buChar char="•"/>
            </a:pPr>
            <a:r>
              <a:rPr lang="en-US" sz="2800" dirty="0" smtClean="0">
                <a:solidFill>
                  <a:schemeClr val="tx1"/>
                </a:solidFill>
              </a:rPr>
              <a:t>Millions of targets are/were vulnerable</a:t>
            </a:r>
          </a:p>
          <a:p>
            <a:r>
              <a:rPr lang="en-US" dirty="0" smtClean="0"/>
              <a:t>Targets were exposure for over two </a:t>
            </a:r>
            <a:r>
              <a:rPr lang="en-US" dirty="0" smtClean="0"/>
              <a:t>years  </a:t>
            </a:r>
          </a:p>
          <a:p>
            <a:r>
              <a:rPr lang="en-US" dirty="0" smtClean="0"/>
              <a:t>Essentially no logging for </a:t>
            </a:r>
            <a:r>
              <a:rPr lang="en-US" dirty="0" smtClean="0"/>
              <a:t>this</a:t>
            </a:r>
          </a:p>
          <a:p>
            <a:r>
              <a:rPr lang="en-US" dirty="0" smtClean="0"/>
              <a:t>Significant aftermath </a:t>
            </a:r>
            <a:endParaRPr lang="en-US" dirty="0" smtClean="0"/>
          </a:p>
          <a:p>
            <a:pPr marL="365760" lvl="1" indent="-256032">
              <a:buClr>
                <a:schemeClr val="accent3"/>
              </a:buClr>
              <a:buFont typeface="Georgia"/>
              <a:buChar char="•"/>
            </a:pPr>
            <a:r>
              <a:rPr lang="en-US" sz="2800" dirty="0" smtClean="0">
                <a:solidFill>
                  <a:schemeClr val="tx1"/>
                </a:solidFill>
              </a:rPr>
              <a:t>Sensitive data </a:t>
            </a:r>
            <a:r>
              <a:rPr lang="en-US" sz="2800" dirty="0" smtClean="0">
                <a:solidFill>
                  <a:schemeClr val="tx1"/>
                </a:solidFill>
              </a:rPr>
              <a:t>leaked…</a:t>
            </a:r>
            <a:endParaRPr lang="en-US" sz="2800" dirty="0" smtClean="0">
              <a:solidFill>
                <a:schemeClr val="tx1"/>
              </a:solidFill>
            </a:endParaRPr>
          </a:p>
          <a:p>
            <a:endParaRPr lang="en-US" dirty="0"/>
          </a:p>
        </p:txBody>
      </p:sp>
      <p:pic>
        <p:nvPicPr>
          <p:cNvPr id="181251" name="Picture 3"/>
          <p:cNvPicPr>
            <a:picLocks noChangeAspect="1" noChangeArrowheads="1"/>
          </p:cNvPicPr>
          <p:nvPr/>
        </p:nvPicPr>
        <p:blipFill>
          <a:blip r:embed="rId2" cstate="print"/>
          <a:srcRect/>
          <a:stretch>
            <a:fillRect/>
          </a:stretch>
        </p:blipFill>
        <p:spPr bwMode="auto">
          <a:xfrm>
            <a:off x="6248400" y="914400"/>
            <a:ext cx="2286000" cy="17240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Caring…	</a:t>
            </a:r>
            <a:endParaRPr lang="en-US" dirty="0"/>
          </a:p>
        </p:txBody>
      </p:sp>
      <p:sp>
        <p:nvSpPr>
          <p:cNvPr id="3" name="Content Placeholder 2"/>
          <p:cNvSpPr>
            <a:spLocks noGrp="1"/>
          </p:cNvSpPr>
          <p:nvPr>
            <p:ph idx="1"/>
          </p:nvPr>
        </p:nvSpPr>
        <p:spPr/>
        <p:txBody>
          <a:bodyPr/>
          <a:lstStyle/>
          <a:p>
            <a:r>
              <a:rPr lang="en-US" dirty="0" smtClean="0"/>
              <a:t>For some of us, its our job</a:t>
            </a:r>
          </a:p>
          <a:p>
            <a:r>
              <a:rPr lang="en-US" dirty="0" smtClean="0"/>
              <a:t>Most of us interact with impacted sites</a:t>
            </a:r>
          </a:p>
          <a:p>
            <a:r>
              <a:rPr lang="en-US" dirty="0" smtClean="0"/>
              <a:t>Headache to reset passwords</a:t>
            </a:r>
          </a:p>
          <a:p>
            <a:r>
              <a:rPr lang="en-US" dirty="0" smtClean="0"/>
              <a:t>It’s a two-way street (client side exploit)</a:t>
            </a:r>
          </a:p>
          <a:p>
            <a:r>
              <a:rPr lang="en-US" dirty="0" smtClean="0"/>
              <a:t>End-users (us) are the victims since its our information that is at risk as much as the organization with the vulnerable </a:t>
            </a:r>
            <a:r>
              <a:rPr lang="en-US" dirty="0" err="1" smtClean="0"/>
              <a:t>webservice</a:t>
            </a:r>
            <a:endParaRPr lang="en-US" dirty="0" smtClean="0"/>
          </a:p>
          <a:p>
            <a:r>
              <a:rPr lang="en-US" dirty="0" smtClean="0"/>
              <a:t>*Necessary to REVOKE and RE-ISSUE SSL certificates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Note – How can you easily tell?</a:t>
            </a:r>
            <a:endParaRPr lang="en-US" dirty="0"/>
          </a:p>
        </p:txBody>
      </p:sp>
      <p:sp>
        <p:nvSpPr>
          <p:cNvPr id="3" name="Content Placeholder 2"/>
          <p:cNvSpPr>
            <a:spLocks noGrp="1"/>
          </p:cNvSpPr>
          <p:nvPr>
            <p:ph idx="1"/>
          </p:nvPr>
        </p:nvSpPr>
        <p:spPr/>
        <p:txBody>
          <a:bodyPr/>
          <a:lstStyle/>
          <a:p>
            <a:r>
              <a:rPr lang="en-US" dirty="0" smtClean="0"/>
              <a:t>How do you know if your online banking website for example is/was vulnerable?</a:t>
            </a:r>
          </a:p>
          <a:p>
            <a:endParaRPr lang="en-US" dirty="0" smtClean="0"/>
          </a:p>
          <a:p>
            <a:r>
              <a:rPr lang="en-US" dirty="0" smtClean="0"/>
              <a:t>IS it? </a:t>
            </a:r>
            <a:r>
              <a:rPr lang="en-US" u="sng" dirty="0" smtClean="0"/>
              <a:t>https://www.ssllabs.com/ssltest</a:t>
            </a:r>
            <a:r>
              <a:rPr lang="en-US" u="sng" dirty="0" smtClean="0"/>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Awesome tool – anyone can use</a:t>
            </a:r>
            <a:endParaRPr lang="en-US" dirty="0"/>
          </a:p>
        </p:txBody>
      </p:sp>
      <p:pic>
        <p:nvPicPr>
          <p:cNvPr id="197634" name="Picture 2"/>
          <p:cNvPicPr>
            <a:picLocks noChangeAspect="1" noChangeArrowheads="1"/>
          </p:cNvPicPr>
          <p:nvPr/>
        </p:nvPicPr>
        <p:blipFill>
          <a:blip r:embed="rId2" cstate="print"/>
          <a:srcRect/>
          <a:stretch>
            <a:fillRect/>
          </a:stretch>
        </p:blipFill>
        <p:spPr bwMode="auto">
          <a:xfrm>
            <a:off x="533400" y="1981200"/>
            <a:ext cx="7818437" cy="437197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 it vulnerable though?</a:t>
            </a:r>
            <a:endParaRPr lang="en-US" dirty="0"/>
          </a:p>
        </p:txBody>
      </p:sp>
      <p:sp>
        <p:nvSpPr>
          <p:cNvPr id="3" name="Content Placeholder 2"/>
          <p:cNvSpPr>
            <a:spLocks noGrp="1"/>
          </p:cNvSpPr>
          <p:nvPr>
            <p:ph idx="1"/>
          </p:nvPr>
        </p:nvSpPr>
        <p:spPr/>
        <p:txBody>
          <a:bodyPr/>
          <a:lstStyle/>
          <a:p>
            <a:r>
              <a:rPr lang="en-US" dirty="0" smtClean="0"/>
              <a:t>Ideally you would have been notified</a:t>
            </a:r>
          </a:p>
          <a:p>
            <a:r>
              <a:rPr lang="en-US" dirty="0" smtClean="0"/>
              <a:t>Check the issue date of the SSL certificate like the previous Google and </a:t>
            </a:r>
            <a:r>
              <a:rPr lang="en-US" dirty="0" smtClean="0"/>
              <a:t>Y</a:t>
            </a:r>
            <a:r>
              <a:rPr lang="en-US" dirty="0" smtClean="0"/>
              <a:t>ahoo! examples</a:t>
            </a:r>
          </a:p>
          <a:p>
            <a:endParaRPr lang="en-US" dirty="0" smtClean="0"/>
          </a:p>
          <a:p>
            <a:endParaRPr lang="en-US" dirty="0"/>
          </a:p>
        </p:txBody>
      </p:sp>
      <p:pic>
        <p:nvPicPr>
          <p:cNvPr id="196612" name="Picture 4"/>
          <p:cNvPicPr>
            <a:picLocks noChangeAspect="1" noChangeArrowheads="1"/>
          </p:cNvPicPr>
          <p:nvPr/>
        </p:nvPicPr>
        <p:blipFill>
          <a:blip r:embed="rId2" cstate="print"/>
          <a:srcRect/>
          <a:stretch>
            <a:fillRect/>
          </a:stretch>
        </p:blipFill>
        <p:spPr bwMode="auto">
          <a:xfrm>
            <a:off x="1676400" y="3793744"/>
            <a:ext cx="3962400" cy="306425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 about Microsoft Windows</a:t>
            </a:r>
            <a:endParaRPr lang="en-US" dirty="0"/>
          </a:p>
        </p:txBody>
      </p:sp>
      <p:sp>
        <p:nvSpPr>
          <p:cNvPr id="3" name="Content Placeholder 2"/>
          <p:cNvSpPr>
            <a:spLocks noGrp="1"/>
          </p:cNvSpPr>
          <p:nvPr>
            <p:ph idx="1"/>
          </p:nvPr>
        </p:nvSpPr>
        <p:spPr/>
        <p:txBody>
          <a:bodyPr/>
          <a:lstStyle/>
          <a:p>
            <a:r>
              <a:rPr lang="en-US" dirty="0" smtClean="0"/>
              <a:t>Proprietary SSL/TLS implementation </a:t>
            </a:r>
          </a:p>
          <a:p>
            <a:r>
              <a:rPr lang="en-US" dirty="0" smtClean="0"/>
              <a:t>Does not use OpenSSL</a:t>
            </a:r>
          </a:p>
          <a:p>
            <a:r>
              <a:rPr lang="en-US" dirty="0" smtClean="0"/>
              <a:t>This means IIS sites are not impacted*</a:t>
            </a:r>
          </a:p>
          <a:p>
            <a:pPr>
              <a:buNone/>
            </a:pP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OpenSSL?</a:t>
            </a:r>
            <a:endParaRPr lang="en-US" dirty="0"/>
          </a:p>
        </p:txBody>
      </p:sp>
      <p:sp>
        <p:nvSpPr>
          <p:cNvPr id="3" name="Content Placeholder 2"/>
          <p:cNvSpPr>
            <a:spLocks noGrp="1"/>
          </p:cNvSpPr>
          <p:nvPr>
            <p:ph idx="1"/>
          </p:nvPr>
        </p:nvSpPr>
        <p:spPr/>
        <p:txBody>
          <a:bodyPr/>
          <a:lstStyle/>
          <a:p>
            <a:r>
              <a:rPr lang="en-US" dirty="0" smtClean="0"/>
              <a:t>It’s software/code</a:t>
            </a:r>
          </a:p>
          <a:p>
            <a:r>
              <a:rPr lang="en-US" dirty="0" smtClean="0"/>
              <a:t>Open-source </a:t>
            </a:r>
            <a:r>
              <a:rPr lang="en-US" dirty="0" smtClean="0"/>
              <a:t>implementation of the SSL and TLS </a:t>
            </a:r>
            <a:r>
              <a:rPr lang="en-US" dirty="0" smtClean="0"/>
              <a:t>protocols</a:t>
            </a:r>
          </a:p>
          <a:p>
            <a:r>
              <a:rPr lang="en-US" dirty="0" smtClean="0"/>
              <a:t>It’s a suite of tools (sweet tools, very useful)</a:t>
            </a:r>
          </a:p>
          <a:p>
            <a:r>
              <a:rPr lang="en-US" dirty="0" smtClean="0"/>
              <a:t>Written in C</a:t>
            </a:r>
          </a:p>
          <a:p>
            <a:r>
              <a:rPr lang="en-US" dirty="0" smtClean="0"/>
              <a:t> </a:t>
            </a:r>
            <a:r>
              <a:rPr lang="en-US" dirty="0" smtClean="0"/>
              <a:t>Implements basic </a:t>
            </a:r>
            <a:r>
              <a:rPr lang="en-US" dirty="0" smtClean="0"/>
              <a:t>cryptographic functions </a:t>
            </a:r>
            <a:endParaRPr lang="en-US" dirty="0" smtClean="0"/>
          </a:p>
          <a:p>
            <a:r>
              <a:rPr lang="en-US" dirty="0" smtClean="0"/>
              <a:t>Started in 1998</a:t>
            </a:r>
          </a:p>
          <a:p>
            <a:r>
              <a:rPr lang="en-US" dirty="0" smtClean="0"/>
              <a:t>The entire group consists of 11 members, of which 10 are volunteers</a:t>
            </a:r>
            <a:endParaRPr lang="en-US" dirty="0" smtClean="0"/>
          </a:p>
          <a:p>
            <a:endParaRPr lang="en-US" dirty="0"/>
          </a:p>
        </p:txBody>
      </p:sp>
      <p:sp>
        <p:nvSpPr>
          <p:cNvPr id="179202" name="AutoShape 2" descr="data:image/jpeg;base64,/9j/4AAQSkZJRgABAQAAAQABAAD/2wCEAAkGBxQREhUUEhQWFBUVFxgUFxcXFxYXGxgYFxwYFhgYGBgYHSogGBwlHBgVJDEhJSorLi4vGx8zODMsNyguLiwBCgoKDg0OGxAQGzQkICQsNyw0LDUsMSwsLywvKzc2LCwuLC03LCw0LCwsMiwsNDQvNywsLCwsLCwsLDYsLCwsNP/AABEIAHUBrwMBIgACEQEDEQH/xAAcAAABBAMBAAAAAAAAAAAAAAAABQYHCAIDBAH/xABQEAACAQICBwMGCAoGCgMBAAABAgADEQQhBQYHEjFBURNhcSIycoGRoRQjQlKSsbLBFzM0NWJzgrPR0hZDU4Oi8BUkJVRjk8LT4fFEdMMI/8QAGQEBAAMBAQAAAAAAAAAAAAAAAAIDBQEE/8QALhEBAAICAQIDBwMFAQAAAAAAAAECAxEEEiExQVEFEzIzYXGxIoHwFJGhweFC/9oADAMBAAIRAxEAPwCcYQhAITCpUCi5NgIwNaNq2FwpKU716gysnmg97TkzEeKdMdrzqsbSDeeb4le9KbYMbUPxYp0ge7ePtM4f6T6Zq5q2Jt+jSYD27tpD3keT0f0do+K0R+6yW+J7eVnq636Ww+dWpiEHWohC+0i0UtGbXcbTI7QJVHeN0+0R7yPN3+ivMbrMT+6w8JHuq21PC4ohKh7CocrORuk9A/D22j/p1QZOJifB5r47UnVo0zhCE6gIQhAIQhAIQhAIQhAIQhAIQhAIQhAIQhAIQhAIQnLpHSFOgjVKrhEUXLMbAQOqeFhIR1s25BWKYGnvWy7Wpw8VXn65HekNp2k6xucSydyAKIFse0EAwlPxrxpDj8LrfSipo/anpOjb/WDUHSoA1/bAtdCQdq1t0BIXGUd39OnmPWp+4+qS9oXTlHF0xUoVFqIean3EcQe45wFOEBNWJxC01LOQqgXJJsAO+BtnhaQ7rhtupUWNPBJ2zDLtGyT1c2kaaS2p6TrH8oNMdKYCwLWb4gHEp/8A040hx+F1vpRQwO07SdLhiWf0wG+uBbKEgTV3bo4IXGUQR8+lkfEqcj7pMGrmtGHx1Pfw9RXHMDIqejKcxAW4TEtlIP2ibVMZgsfWw9EUyiblt5bnykVjc+JMCcbz2Vp/DbpD5tL6P/mSfsn1yraRoVKmI3d4ViihRYBQlM+vMtAkeET9LhjTupYGxAt3gj3XiVRxNXfVfKtfO46Gwz7xf3QHLCEIBNeIrBFLMbAC5J5ATZIr23aymjRXDUzZq2bW4hB/Ezlp1G1mLHOS8VgztpG0Spi3ajh2KUFNiRkalu/5sZWhNE1MXVFKlxObMeCqOLHr4cyROCTJsi0EFoCqR5VY737AuEHhxb9qUVjrt3aue0cfFqn8+pX1U1Go4cAol351Gzc9c/kjuFhHhS0EIr4agFE3z0MeZmZ3JBr6BUgi3GRLtD2dikrV8Ku7u5vSAysOLIORHNeBHDPIzxOXG4YMDOWrExqU8WW2O3VVUCSjss1/ek6YXEsWpsd2k7HNDyQk8VPAdDYcODS2g6C+BY2pTUWpv8ZTHRWvceAYMB3ARtzyxM1luWrXPj+64lCrvCbYxdmGsJxeEps5u6/F1PSXme8jdb1x9T1RO2Das1mYkQnhaAadRewnhaY9qIGcJ4GnsAhCeEwPYTA1BPRUEDKEIQCE8Jnm8IGUJ4TMe1EDOExDgzKBhWqBQScgMyZV3avr0+kMQ1NGIw1Jiqrw3yOLN17pOu1XSZw+jcQ65MU3B+2Qp9xMqZAJsoUGqHdRWdjyUEn2CYAXlmNTNUaeHpKlNRwG81s3bmSfHlygV4bQGKAucNXA69lU/hE91IJBBBGRByIlxBoJbcIgazaiUMWhFWmGNsmGTr6LDMeHDugVYi1qrrRiNHVhVoPb56HzXHRh9R4jlFTW7ULEYKuqIrVkqtu0mUZk5ncYDgwAJ6EAnkQHxqFsyFMrVxQD1eITiiePz29w7+MCXdVNPjGYanW3Hp7633HBBHt4joeYsZCW2rXx8RWbB0GtRpm1Qj+sbmPREmLTDHCYOtVHFKTsPEKbe+0qVWqFmLHixJPic4GEyp0yxAUFieAAuT4ATGWD2Z6p06WGpMFHaVEV3fiTvANu35KL2sPGBB39H8Va/wAGr269lU/lnBVpMhKsCrDiCCCPEGXCTQS24RK09qbRxKFa1NXHK4zHerDNT4QKnxQ0Hpqtg6q1sO5R16cCOasODA9DHRr7s8q4Bg9INVoMwUZXZGY2VWA43NgGHPLI2uu6jbMSxWrjFucitHl41Ovo+3pAl3UHWs6Qwi1mptTY3VgQQCRxZCfOQ9fEcpAW2P8AO2I/u/3aSyWitHdmvCwAsB0lbdsf52xH93+7SAypOewD8mqfr2+xTkGSc9gH5NU/Xt9inAm5OE9tPE4TKAQhCBjUNhKy7UtImvpGtncUz2Y/ZyPvll8QcpU3WWpvYuuTzqv9ZlWXwaHs+v65n6ExjkZZ7UvAilRpoBkiKn0QB90rA/A+EtjoAeTOYfNL2j41LUIQlzNE8InsIEMbetHjdoVuYdqZ794bw+y3tkOywG2+iDgCfm1EI/xD75X+ebL8Tb4Nt4vsfWzfW5NHpXNW5UtTKgcSxDBuPcF9kc2O22ZWo4c36u38saWyugKmKqKQCOyvmL/KTr4mKe1vQqUOwqIioW31bdULe26Re3G1zJRM9G4lRauO3Imlq+P1+hE05tEx2KBDVezU3G7T8nLvPGS3S10pYLAUalZiW7GmFW92dtxf83leZKGqupPwpKdbGM1UlV3Ke8QqJYFQd3Mm1suGds4xzadu8vHirFd+HpHmbuse0XG4tjaoaNPkiG2XeeJMQqGnsShuteqD132k2VtnOFZbHDoPRBU+1bGRfr1qY2AYOhLUWNgTxRuO63UHOx7rHqeXpaO+0uPyMVp6OnRf1Q2sVqTqmMPa0ybGpby07zbzx15/UZzwGNWqisjBlYBgQbgg5gg8xaVAky7HNZD8GqUqjZYc7wJ5U2ubeoq/tEljvPhKvm8etY66wlPTWmqOEpmpXcIo5nn3AczIa1n2rYjEv2Oj1ZAx3Q1r1G9EfJ6xoa9a01NIYhmJPZqSKa8gBz8T1jp2P6GDipXI8ot2SnoqgM1vEkX9ER1TadQjOCuDH12jc+nkb+M0XpYg1H7ZuZtVVm+irXPgLzk0XrvjsObpiHIHyXO8PWDLGpodd3hIH2t6FGGxm8ostZd82+eCQ3t8k+JM5evTG4T42f3tui8R/ZJGom0xMYDTrAU66qWsPNcDMlL8CPmnxHO3FjdteHFxTpVHPioEhTBYtqNRKiGzIwYerke48DJr07oejiMDVqdmn4lqqturcELvgg2uJ2tptCGbDjxZI3G4n6+BpaZ2v4yrcUVSiOo8pvaeEW9lms7iniq2KrFvLQs7ngAp9ngJD8dGo2r5xrsrswoJYuoJG+xvujLhkDc8eFuNxGlrTZ6ORhxUxen5Luuu1KviWKYVjRpDLeGTv39w7oyRprEXv29W/Xfb+MnXD6h4Yrb4NRt+qQn2kXJ75Hu0nUdcIor0BupvbrpxAvwZb8BfK3eLTt6T47VcbkYtxSK6c2q+07F4V1FZzXpX8pWzYDqjdR0OXhxFgdFaRSvTWoh3ldQykcwRcH2SosnvYzji2CRSb7jOnq3iwHqDWncVpnsjz8NaxF6xp3bbaDPorEbouV3G9Qdd4+oEn1SrkunpnBLXpPTcbyupRgeasLEewyp2uuqdXR1dkcE0yT2VS2TLyBPJhzH3WlzNN2TTqJtgp0qa08arBlAXtFFw1sgWXkepHsEhaEC22jdouj6/mYmnfox3T74vYfStGr5lRH9Flb6jKVzbSxLp5rsvgxH1QLmYjBK824TBKvCVO0Tr7pDDEdnialh8ljvL7Gkv6g7YkxLrRxYFGq2SuPxbHkDfzCfYe7IQHztDw5fR+KVBdjQqWHUhSQPdKhS7FezrKt7StSn0fiGZFJwzsSjDgl/6tuluXUW53sDLkr7Odqi4SmtDFqzKgCpUQXIUcFZeduF8sreMiiEC2OjNpejq1t3EoD0a6n35Rw4bTVCr5lWm/oup+oyls2Uq7L5rMvgSPqgXPxOFV57hNHqsqVovXTHYa3ZYmoAORYsPWDxkqakbag7LSx4CE2ArLkt/+IvyR3jIdLZwJtcZSqm2T87Yj+7/AHaS01PEB1uDcEXlWdsn52xH93+7SAypOewD8mqfr2+xTkGSc9gH5NU/Xt9inAm5OEymKcJlAIQhA1YnzZU/WikUxmJU8q1QexjLZVRcSt+13RZo6Qd7eTWUVB4gbrD2i/7QlWWOz3+z7avMesGQwylp9UcSKlGm4zDorDwYA/fKsyfdjulhVwaKT5VImkfAZp/hK+wyOKe+l3tCn6YskyE8BnsvZQhCECN9uFW2AI+dUQfaP3Sv0mXb3pIbtGgDmSahHcMh98hqebLP6m3wa6xfdImxihevWf5qov0ix/6Yu7dB8VhvSf6lnXsd0SaeGDkZ1mNT9nJU9RA3v2pz7ehanhvSf6klkxrG8dL9fL3Hr/pDZlmNQ6Q+DUP1VP7IlZzLOah/k1D9VT+ys5h81ntH/wA/ude6I1toOiBXwVdLZmmzL6SjeX3gR1xL1kcLh6pPAU3PsUy2fBnUmYtEwqVHFqvijToY1hl8Ui+1j91433OZ8THRozAldF4isR+MdQD1VDu/aZxPNRu8iY1ET5zH5NWSJqDrzQwNAU6iuSGZrqBbM3kdx/7NtX6GLp1O1ph2Wpa5LZKVWwyPUNO4977Icvo93u8b7n1+GXCW8yr7BI82k63UdJNSNJXU096+9bg1unhJFXZvhP8Ad19r/wA02Js4wo/+OnrufrMtmtpjUyz8ebDjt1VrO/ur+zAcTaT9g7/6Hz/3L/8AGK2jtTaNI3p0aad6oqn2gTr1mwfZ4HE/qKv2GitOmJMvJ99avbWpVhkq7EluK3pp9RkVSV9iHCv6afUZVi+J7ud8r903UVFhGZtZoA6OxFxwVT7HQx6UuAjR2q/m3EeiPtrPRbwlk4fmV+8flWeTVsSP+qt+uf6kkKyadiX5M365/spKMXxNT2h8uPul4C4iLpzQNPEIUqIrqeKsAQfUYtrwnHpTSlLDU2qVnVEUXJY2/wDc9DHQxp/Y1RYk4d3on5p+MX3kN7zGbjdlGNQncalUHLymU+wrYe2WYwWLpYhFqU2V0cBlYZgg8CJk+AU8oFR8bqXjqQu2GqEfoWqfYJiFUplSQwIIyIIsR4gy5lXQ6nlGvrXqLQxdMrVQE2IVwAHTvVvu4HmIFWYTq0pgjQrVKTZmm7IT13Ta/rnLAs1sb1kbF4FO0YtUpE0WJvc7oBUknid0rc8zePTSuikrIVZQysLFWAIIPEEHIiQ9/wDz+xFKt07UfZF/uk218YlJC9RgqgXJY2A9cCHdYtjuHqEtRLUCb5L5SX9Fsx4AgRkY/ZJi0Pxb0qg7yyH2WI98sforStDF01q0HWpTa9mXuNiO4gzofAqeUCpWM1Fx9K5bDswHzCr38ApJ90QK9BqbFXVkYcQwII9Rly6uiFPKIOsOp1HEoVrU1ccrjMd6txU94gVOhFfWzQ3wLF1aFywRvJJ4lTmL99jnEiBP2wrWRquFfDuxJw5AW9/xb3Ki542Icdw3RI12xH/a2I8Kf7tIvbByRWxHTcp+27W++N/a7+dK/hT/AHawGbJz2Afk1T9e32KcgyTnsA/Jqn69vsU4E3JwmUxThMoBCEIAZH21XVX4bh7oPjaV3p8M/nJc8N4AesLJBmqvSDC05Mb7JUtNLRaFPHUgkEEEGxByIIyII5GOjZ3rN8AxN3J7KpZKndn5L+q59RPHKSNtB2criWNahanW5382p6VuDfpD1g8od0roqthW3a9NqZ4AkeSfRYZN6jPPNZrO4bNM+PPTpt4+i2Oj8WtRQVIIIBBBuCDwIPMTrlZtTdoGIwFk/G0fmMfN9A8vDhJJwm2XCFfLSqp6W3veJbGSJZ+Th5Kz2jcJQnHpTSCUKbVKjBVUEknukZaR21UAPiaNRzy3rKPXzkZ6166YnSLBajWS/k0kva/LLixickeTuPh3md27Q0a6awHH4p63yfNQdFHCeao6vNjqwWx7JSDVbhl8wH5x9wuel1DV3UPEYkg1QaFPvHxh8FPm+Lewya9V9Wkw6KlNQqjl38yTzJ6mQrSZncvRn5Va193j/uVtAYEIoysALAdB0kcbfvMw3p1PqWTBSp7okP7fvMw3p1PqWWZPhl5OJ86v88kMyy+zzEq+FoFWDDs0Fx1VQpHiCCJWiL+qut2I0exNIgoTdqbeaT17j3iU479MtPl8ectY14wtVeMba1pxcNgai38uqOzUePE+yMpttb7mWGG93vl/GNcUcbpyuKtU7tIXG/byFHzaa/LPfw6nlLZvvtVn048456svaI/ybehNE1MXVWlT4nNm5IvNj9w5mTfi9Vg2j3w9NbfFbqA/OUXS59IC5nbqhqlTwqBaa2HFmObMerHmfcOVo9PgoC2na01GkM/JnJeLR5eCoLLY2ORGRBjr2baxLgsV8YbUqoCOfmkeax7hcg9zE8o5Np+oTrVfE4ZN5Wu1SmozDc3UfKB5jjfPO+UXyiYmktWt6cjHpb7A1ldQRY3F51WErBqzr7i8CAiMHpjgj5geB4j1R1ttqr7uWHTe67zWl0ZYZ1uDlie3dOZYCIWupvgsT+oq/YaQxo/T+P0tXpmqzrhkcO/ZgolkO9u73ymJUDI3F7xzazbTsK+Gq0kLO7oyDySB5QI4nlO9UaVxgtF4iO/rryQtJX2IcK/pp9RkUXjz2ba108A9QVr7j7pBUXIK3HDvBHslGOdT3anLpN8eqrJ0uAjR2q/m3EeiPtrFDVPWmjj6bPQLFUc0zvC3lBVY2HSzj3xO2qn/AGbiPRX7az0W+Fj44mMkRPrH5Vok07EvyZv1z/ZSQteP/ZprnRwKPTr7wBffVlG9xCqRb9kH1mUY5iJ7tbm0tfHqvqkraRtGXRQVBSd6tRd5LghOhu/Mg2uBmLjrK76z614nSFTfxFQsPkoMkXwWWF0zg8Np3AggHcfeNNiLMjIzJvAeKnLmJXvWnVXEaPqFay+STZKg8x/A8j+ic/VnPSxZjU6kr6hbQq+jDuj42gTc0yeB5lD8k+49JOWgdq+j8QBet2TH5NQbp9vCVahDi439LsHa/wAJo29Nf4xma57XcHQpsuHcYiqQQoXzQerN90rZCBuxmJaq7VHN2dixPec5phH/ALPdQnxLrWxClaIsyqRnU6Zck7+fLrAcWqmmE0Jo6nUq03Z67NUVQDa5A3QzcF8gKbHPjbgYw9bteMVpFvjnK0/k0lyUePzj4yxOkdVqeJw7Uqq7yOMxzB5FTyI5GV5101Ir6Oc7wL0b+TVAy7g4+S3uPKBhqVrpiNGVN6kd6mxG/SbzW7x81rcx678JO+rm17A4hQKj9g/NanC/cw4+6VjhAuMmt+DIuMTRt6axta07V8BhkbcqCvU5JTzz7zwEq9CB36d0q+Lr1K9TzqjFrDgOgHhOCEd2o+pNXHOruClAHNuBe3yU/m4DxgSBsP0MUoPWYWNZhb0EuAfWxf3RibXx/tWv4U/3ayxugdFrSphVUKqgKAMgABYASum2P87Yj+7/AHaQGVJF2Z6+UdG0XSqjsWqFxu24FVW2foyOoQLCLt2wg/qa3+Ge/h3wn9jW/wAMr1CBY3Ru2vDV61KilGrvValOkCSoA32CXPhe8lGhW3hKbapn/XsJ/wDYo/vFlvNDHyBAUoQhA11aQbjEjH6DSoCCoIPEEXB8QYtwgRppDZphH/qFX0C1P3IQIltsqw3zX/5jffJeKzzsx0nNQnGS8eEyiihstwoNzSZvSqVPqDWMcWitTqVH8XSSn13VAJ8SMzHruCegRpybWt4yTMJolV5RSRAJlCdREhzb95mG9Op9SyY5Dm37zMN6dT6lkMnwy9PE+dX+eSGTJk0TqLhsTQpM1FQTTQkoWQklRcncIufGQ2ZZvUMf6tQ/VU/srK8Xm9ftCZjp19TXwey/Co1+y3+52Zh9Emx9YMe+jtChAMuHARd3BMatQKCTkACSegGZMv0zJtNu8yKVILwmyJFPSjsN4Un3DwNxc9LrbL2mKNOuCATlw9/CHGvFYQOIztPah4bEEmpRVmPyhdW+ktj74+O1Fr3y6+HGY9qp9fDv55dYdiZjwRM+ynDXyVx/eN987dH7NMLTN+xDH9MtU9zkj3SRqlYZWFwW3SemRN/aAPXNq1UyIIz4d/h1nNQlOS89pmSDh9AgLawta1rZW6WiY2o2FHm4XDjwo0x/0x6doLXvlMe2Xryv6us6gZv9CqH9hS/5afwmJ1Hw544eifGlTP3R6NXUcTbK+eWR4cZ6Ko+/1de+Ah6C0HTww3aVNKSk7xVFVASbC5CgC9gM+4RR0to5K9M06iLURrXV1DKbEEXU5HMA+qdTVhY/5z6HpNVDEEs4YZAjd7xuqxt1sTygNI6kYcHLD0R4UqY+6eNqRhzxw9E+NKmfuj1Wop4Hlf1QVwSQOI4/XASND6ISggSmiogvZUUKouSTZRkMyT64aW0IlZSrqrKwsVYAgjoQcjFZqwBtfM8sr+oc4dqLXv8A5+6BDWntj2GqEtS36JzyU7y5/otw8AQI0MXsexC/i66N6Ssn1b0smd0/56zgxgUZgDzlX2kg/dArcNk2N+fQ+lU/7cUcFseqkjtK4A5hEJ95It7JYSvhUUE24AnIXOQvkOZnBQrMQG7EgG1jvKRa/PIWy8YDA1c2X4agQ3Zmo44NU8q3PJbbo8bX75I2jtEhJ78MYOyrSYqhsWBAN+5SMx650UcYSUBWxbeuOm7b+MDtCC1om6Q0WtQEEAg5EHn4xRqvYX/z3+6JuC0g77u9TYBr+VdbDIkZW7oEaaw7I8LVJZFaixz+LNl+gQQB4WjLxmxysv4uurekjL9RMnvD49qgDdmVUqWuSDwBI4DunXTpK6K1vOA98CtH4Jsb8+h9Kp/253YTY/WP4yuq+ijN9ZEnZKha5FFt3MA3W5IyzW2Qv3xRfDWW4W56cIEUaA2UYakQzq1Zv+JYr9AZH13klaM0MEtlwmw4wrujsm3mLDduuW7bO9u+KGGxFx5Q3Wte3Qdf/MDaKdhYSKdc9l1LGYqpiGqVg1TduF3N0bqhRa635SV2qgcTxynFpCuFUsM7bvvYKfrgQr+Bmj/a1/an8sPwM0f7Wv7U/lk04eoC1QNYBN037ioY39pniVbvYKLWuDcZ8eXugQv+Bmj/AGtf2p/LD8DNH+1r+1P5ZOGGKuOFja5HS83dgOkCFNFbI6VGtTqipWJpulQAlLEoQwB8nhlJh0ZS3VtOoUR0mYFoHsIQgEIQgEIQgEIQgEIQga6tZVF2IHibSFtu2Ppv8HRHViC7EAg2B3QOHgZImverox9FabVKlMK4e9OwJsCLG4OWfukdPslpX/HYg+un/JIXiZjUPTx748dovbaJJY3Z3pak2EoHfW4porC4yZVAI9oMZf4JKX9rX9tL/tzOnspQcK+IHgaf8kjStqr+RnxZojxjX0/6mmlVDC4IIPAjOaNJJvIVvbeVkueALCwvE3VfA/B6FKiCStJFpgniQoCgm3PKLdRAwIIuDLWe00KgCC+VhmOluMTBhFrVbtc7tNCmeQPG4HI8J1NoameJcr80sxX6N7Tqw+EWncqOP3QErGXI3B/XNwHIcavvAH7U9XAKzkspJFOmEOeRHQ+M6cNh2NUuwsAN1Rx4klj4k/UJpGje0djU3gtlWwY2YDK5AgcnZrVubby/CN7qLbrqG8CeffOhcEruWIuNxRTI5bt7gd4a876ujkIAF1tkN0lTbplNb6IQiwLKOYViAfEDjA4CorsR5yLXJIHMboF7cxv78zZAlQBMgKb2tyzczdj8EoVVWkWA4bpAI90wwGjb3313F3dxUBvYXJJJ6kkwOUYFFpKVp9ox3b3J+VfymPG38ZuooytTWwU7lTyVvbi1rXN4p18ArADNbZAqSpt0uJzHRq0lJpqS1iLE9Qb+GZvA4Gw60cPdRusyhTyJe4Iy6jyj7Z04fCqa1RyLsGpgHoNxMh7T7TNuB0QqhS28zAW8olreF+E60wSgMAPOzMBLwRtTVicluxP6Hy/ZYH1zt0PTO4XbzqhLnuvwHqGU143BkqtNF8k2BN+Cg3I9dhFNVsLdICJiqW9VBWkp81y5v15W5i3MzS9MVPJbMHFMLdw7Qge4eyKeI0Ujm53rE33QxC3624X75spaORSCB5uY8Tz8YCbXSzGmmV6LqoHXeawHfa9p62DSmg3FtdqV8rXsT/GKT4BGJJGbf5y6TTS0RTDb3lMcs2Ynhwvfja5gdWKTeHEg8QRxH8Ym1Xemp3yrDIKQN0kkgbpAyN79MrRTxOHWoLNORNEJe7Fntw32LW8LnKBgtKorA7wZbgEMLMBzswtw77zThapqNSexIvUzseHk2J6XtN76GQ5Evu/N3m3fo3tNlbRaNbiLZZEj6oGvTFW6bo4uQn0uP+ENOspuqoHLL3GcVHRm7UUjzFJbMkksQBnfoB7zFCvRDix4GAnYQXw9P0D9kzowy/EqrXBsBzBB/jNz4RSm5wA6ZTk/0LT57x7ixMDAl6d2ZwyAMSSu6y2FxciwOeViIoYapvIpOVwDOP8A0OlxcuwBuAzMQPAExQAtAS8YbVU/vP8AomGGwihnqN53aF94/M5G/TcyiicKu/v2ztac1TRFNjnvWvfd3ju34+bwgJ2DoLW7NnF13CoB5NvG9+hI3fZPMW9+1F77vYqfSDJf7orV9Go3DeXl5LFbjobcZ4ujKYUKBkDf/wBwE2ogqVGSxFijHO4qAIpt3EZG3P6thUGqluG41vWXEURo9LEW843PW/jMKejKYvlxFszAw0Lh1SmoUbpsLjgfWIoTmwmDWnexJJ5sST7TOmAQhCAQhCAQhCAQhCAQhCAQhCBiy3mPYjpPIQPexHSHYDpPIQM1QCZQhAIQhAIQhAIQhAIQhAIQhAIQhAIQhAIQhAIQhAIQhAIQhAIQhAIQhAIQhAIQhAIQhAIQhAIQhAIQhA//2Q=="/>
          <p:cNvSpPr>
            <a:spLocks noChangeAspect="1" noChangeArrowheads="1"/>
          </p:cNvSpPr>
          <p:nvPr/>
        </p:nvSpPr>
        <p:spPr bwMode="auto">
          <a:xfrm>
            <a:off x="155575" y="-1096963"/>
            <a:ext cx="8401050" cy="2286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9204" name="AutoShape 4" descr="data:image/jpeg;base64,/9j/4AAQSkZJRgABAQAAAQABAAD/2wCEAAkGBxQREhUUEhQWFBUVFxgUFxcXFxYXGxgYFxwYFhgYGBgYHSogGBwlHBgVJDEhJSorLi4vGx8zODMsNyguLiwBCgoKDg0OGxAQGzQkICQsNyw0LDUsMSwsLywvKzc2LCwuLC03LCw0LCwsMiwsNDQvNywsLCwsLCwsLDYsLCwsNP/AABEIAHUBrwMBIgACEQEDEQH/xAAcAAABBAMBAAAAAAAAAAAAAAAABQYHCAIDBAH/xABQEAACAQICBwMGCAoGCgMBAAABAgADEQQhBQYHEjFBURNhcSIycoGRoRQjQlKSsbLBFzM0NWJzgrPR0hZDU4Oi8BUkJVRjk8LT4fFEdMMI/8QAGQEBAAMBAQAAAAAAAAAAAAAAAAIDBQEE/8QALhEBAAICAQIDBwMFAQAAAAAAAAECAxEEEiExQVEFEzIzYXGxIoHwFJGhweFC/9oADAMBAAIRAxEAPwCcYQhAITCpUCi5NgIwNaNq2FwpKU716gysnmg97TkzEeKdMdrzqsbSDeeb4le9KbYMbUPxYp0ge7ePtM4f6T6Zq5q2Jt+jSYD27tpD3keT0f0do+K0R+6yW+J7eVnq636Ww+dWpiEHWohC+0i0UtGbXcbTI7QJVHeN0+0R7yPN3+ivMbrMT+6w8JHuq21PC4ohKh7CocrORuk9A/D22j/p1QZOJifB5r47UnVo0zhCE6gIQhAIQhAIQhAIQhAIQhAIQhAIQhAIQhAIQhAIQnLpHSFOgjVKrhEUXLMbAQOqeFhIR1s25BWKYGnvWy7Wpw8VXn65HekNp2k6xucSydyAKIFse0EAwlPxrxpDj8LrfSipo/anpOjb/WDUHSoA1/bAtdCQdq1t0BIXGUd39OnmPWp+4+qS9oXTlHF0xUoVFqIean3EcQe45wFOEBNWJxC01LOQqgXJJsAO+BtnhaQ7rhtupUWNPBJ2zDLtGyT1c2kaaS2p6TrH8oNMdKYCwLWb4gHEp/8A040hx+F1vpRQwO07SdLhiWf0wG+uBbKEgTV3bo4IXGUQR8+lkfEqcj7pMGrmtGHx1Pfw9RXHMDIqejKcxAW4TEtlIP2ibVMZgsfWw9EUyiblt5bnykVjc+JMCcbz2Vp/DbpD5tL6P/mSfsn1yraRoVKmI3d4ViihRYBQlM+vMtAkeET9LhjTupYGxAt3gj3XiVRxNXfVfKtfO46Gwz7xf3QHLCEIBNeIrBFLMbAC5J5ATZIr23aymjRXDUzZq2bW4hB/Ezlp1G1mLHOS8VgztpG0Spi3ajh2KUFNiRkalu/5sZWhNE1MXVFKlxObMeCqOLHr4cyROCTJsi0EFoCqR5VY737AuEHhxb9qUVjrt3aue0cfFqn8+pX1U1Go4cAol351Gzc9c/kjuFhHhS0EIr4agFE3z0MeZmZ3JBr6BUgi3GRLtD2dikrV8Ku7u5vSAysOLIORHNeBHDPIzxOXG4YMDOWrExqU8WW2O3VVUCSjss1/ek6YXEsWpsd2k7HNDyQk8VPAdDYcODS2g6C+BY2pTUWpv8ZTHRWvceAYMB3ARtzyxM1luWrXPj+64lCrvCbYxdmGsJxeEps5u6/F1PSXme8jdb1x9T1RO2Das1mYkQnhaAadRewnhaY9qIGcJ4GnsAhCeEwPYTA1BPRUEDKEIQCE8Jnm8IGUJ4TMe1EDOExDgzKBhWqBQScgMyZV3avr0+kMQ1NGIw1Jiqrw3yOLN17pOu1XSZw+jcQ65MU3B+2Qp9xMqZAJsoUGqHdRWdjyUEn2CYAXlmNTNUaeHpKlNRwG81s3bmSfHlygV4bQGKAucNXA69lU/hE91IJBBBGRByIlxBoJbcIgazaiUMWhFWmGNsmGTr6LDMeHDugVYi1qrrRiNHVhVoPb56HzXHRh9R4jlFTW7ULEYKuqIrVkqtu0mUZk5ncYDgwAJ6EAnkQHxqFsyFMrVxQD1eITiiePz29w7+MCXdVNPjGYanW3Hp7633HBBHt4joeYsZCW2rXx8RWbB0GtRpm1Qj+sbmPREmLTDHCYOtVHFKTsPEKbe+0qVWqFmLHixJPic4GEyp0yxAUFieAAuT4ATGWD2Z6p06WGpMFHaVEV3fiTvANu35KL2sPGBB39H8Va/wAGr269lU/lnBVpMhKsCrDiCCCPEGXCTQS24RK09qbRxKFa1NXHK4zHerDNT4QKnxQ0Hpqtg6q1sO5R16cCOasODA9DHRr7s8q4Bg9INVoMwUZXZGY2VWA43NgGHPLI2uu6jbMSxWrjFucitHl41Ovo+3pAl3UHWs6Qwi1mptTY3VgQQCRxZCfOQ9fEcpAW2P8AO2I/u/3aSyWitHdmvCwAsB0lbdsf52xH93+7SAypOewD8mqfr2+xTkGSc9gH5NU/Xt9inAm5OE9tPE4TKAQhCBjUNhKy7UtImvpGtncUz2Y/ZyPvll8QcpU3WWpvYuuTzqv9ZlWXwaHs+v65n6ExjkZZ7UvAilRpoBkiKn0QB90rA/A+EtjoAeTOYfNL2j41LUIQlzNE8InsIEMbetHjdoVuYdqZ794bw+y3tkOywG2+iDgCfm1EI/xD75X+ebL8Tb4Nt4vsfWzfW5NHpXNW5UtTKgcSxDBuPcF9kc2O22ZWo4c36u38saWyugKmKqKQCOyvmL/KTr4mKe1vQqUOwqIioW31bdULe26Re3G1zJRM9G4lRauO3Imlq+P1+hE05tEx2KBDVezU3G7T8nLvPGS3S10pYLAUalZiW7GmFW92dtxf83leZKGqupPwpKdbGM1UlV3Ke8QqJYFQd3Mm1suGds4xzadu8vHirFd+HpHmbuse0XG4tjaoaNPkiG2XeeJMQqGnsShuteqD132k2VtnOFZbHDoPRBU+1bGRfr1qY2AYOhLUWNgTxRuO63UHOx7rHqeXpaO+0uPyMVp6OnRf1Q2sVqTqmMPa0ybGpby07zbzx15/UZzwGNWqisjBlYBgQbgg5gg8xaVAky7HNZD8GqUqjZYc7wJ5U2ubeoq/tEljvPhKvm8etY66wlPTWmqOEpmpXcIo5nn3AczIa1n2rYjEv2Oj1ZAx3Q1r1G9EfJ6xoa9a01NIYhmJPZqSKa8gBz8T1jp2P6GDipXI8ot2SnoqgM1vEkX9ER1TadQjOCuDH12jc+nkb+M0XpYg1H7ZuZtVVm+irXPgLzk0XrvjsObpiHIHyXO8PWDLGpodd3hIH2t6FGGxm8ostZd82+eCQ3t8k+JM5evTG4T42f3tui8R/ZJGom0xMYDTrAU66qWsPNcDMlL8CPmnxHO3FjdteHFxTpVHPioEhTBYtqNRKiGzIwYerke48DJr07oejiMDVqdmn4lqqturcELvgg2uJ2tptCGbDjxZI3G4n6+BpaZ2v4yrcUVSiOo8pvaeEW9lms7iniq2KrFvLQs7ngAp9ngJD8dGo2r5xrsrswoJYuoJG+xvujLhkDc8eFuNxGlrTZ6ORhxUxen5Luuu1KviWKYVjRpDLeGTv39w7oyRprEXv29W/Xfb+MnXD6h4Yrb4NRt+qQn2kXJ75Hu0nUdcIor0BupvbrpxAvwZb8BfK3eLTt6T47VcbkYtxSK6c2q+07F4V1FZzXpX8pWzYDqjdR0OXhxFgdFaRSvTWoh3ldQykcwRcH2SosnvYzji2CRSb7jOnq3iwHqDWncVpnsjz8NaxF6xp3bbaDPorEbouV3G9Qdd4+oEn1SrkunpnBLXpPTcbyupRgeasLEewyp2uuqdXR1dkcE0yT2VS2TLyBPJhzH3WlzNN2TTqJtgp0qa08arBlAXtFFw1sgWXkepHsEhaEC22jdouj6/mYmnfox3T74vYfStGr5lRH9Flb6jKVzbSxLp5rsvgxH1QLmYjBK824TBKvCVO0Tr7pDDEdnialh8ljvL7Gkv6g7YkxLrRxYFGq2SuPxbHkDfzCfYe7IQHztDw5fR+KVBdjQqWHUhSQPdKhS7FezrKt7StSn0fiGZFJwzsSjDgl/6tuluXUW53sDLkr7Odqi4SmtDFqzKgCpUQXIUcFZeduF8sreMiiEC2OjNpejq1t3EoD0a6n35Rw4bTVCr5lWm/oup+oyls2Uq7L5rMvgSPqgXPxOFV57hNHqsqVovXTHYa3ZYmoAORYsPWDxkqakbag7LSx4CE2ArLkt/+IvyR3jIdLZwJtcZSqm2T87Yj+7/AHaS01PEB1uDcEXlWdsn52xH93+7SAypOewD8mqfr2+xTkGSc9gH5NU/Xt9inAm5OEymKcJlAIQhA1YnzZU/WikUxmJU8q1QexjLZVRcSt+13RZo6Qd7eTWUVB4gbrD2i/7QlWWOz3+z7avMesGQwylp9UcSKlGm4zDorDwYA/fKsyfdjulhVwaKT5VImkfAZp/hK+wyOKe+l3tCn6YskyE8BnsvZQhCECN9uFW2AI+dUQfaP3Sv0mXb3pIbtGgDmSahHcMh98hqebLP6m3wa6xfdImxihevWf5qov0ix/6Yu7dB8VhvSf6lnXsd0SaeGDkZ1mNT9nJU9RA3v2pz7ehanhvSf6klkxrG8dL9fL3Hr/pDZlmNQ6Q+DUP1VP7IlZzLOah/k1D9VT+ys5h81ntH/wA/ude6I1toOiBXwVdLZmmzL6SjeX3gR1xL1kcLh6pPAU3PsUy2fBnUmYtEwqVHFqvijToY1hl8Ui+1j91433OZ8THRozAldF4isR+MdQD1VDu/aZxPNRu8iY1ET5zH5NWSJqDrzQwNAU6iuSGZrqBbM3kdx/7NtX6GLp1O1ph2Wpa5LZKVWwyPUNO4977Icvo93u8b7n1+GXCW8yr7BI82k63UdJNSNJXU096+9bg1unhJFXZvhP8Ad19r/wA02Js4wo/+OnrufrMtmtpjUyz8ebDjt1VrO/ur+zAcTaT9g7/6Hz/3L/8AGK2jtTaNI3p0aad6oqn2gTr1mwfZ4HE/qKv2GitOmJMvJ99avbWpVhkq7EluK3pp9RkVSV9iHCv6afUZVi+J7ud8r903UVFhGZtZoA6OxFxwVT7HQx6UuAjR2q/m3EeiPtrPRbwlk4fmV+8flWeTVsSP+qt+uf6kkKyadiX5M365/spKMXxNT2h8uPul4C4iLpzQNPEIUqIrqeKsAQfUYtrwnHpTSlLDU2qVnVEUXJY2/wDc9DHQxp/Y1RYk4d3on5p+MX3kN7zGbjdlGNQncalUHLymU+wrYe2WYwWLpYhFqU2V0cBlYZgg8CJk+AU8oFR8bqXjqQu2GqEfoWqfYJiFUplSQwIIyIIsR4gy5lXQ6nlGvrXqLQxdMrVQE2IVwAHTvVvu4HmIFWYTq0pgjQrVKTZmm7IT13Ta/rnLAs1sb1kbF4FO0YtUpE0WJvc7oBUknid0rc8zePTSuikrIVZQysLFWAIIPEEHIiQ9/wDz+xFKt07UfZF/uk218YlJC9RgqgXJY2A9cCHdYtjuHqEtRLUCb5L5SX9Fsx4AgRkY/ZJi0Pxb0qg7yyH2WI98sforStDF01q0HWpTa9mXuNiO4gzofAqeUCpWM1Fx9K5bDswHzCr38ApJ90QK9BqbFXVkYcQwII9Rly6uiFPKIOsOp1HEoVrU1ccrjMd6txU94gVOhFfWzQ3wLF1aFywRvJJ4lTmL99jnEiBP2wrWRquFfDuxJw5AW9/xb3Ki542Icdw3RI12xH/a2I8Kf7tIvbByRWxHTcp+27W++N/a7+dK/hT/AHawGbJz2Afk1T9e32KcgyTnsA/Jqn69vsU4E3JwmUxThMoBCEIAZH21XVX4bh7oPjaV3p8M/nJc8N4AesLJBmqvSDC05Mb7JUtNLRaFPHUgkEEEGxByIIyII5GOjZ3rN8AxN3J7KpZKndn5L+q59RPHKSNtB2criWNahanW5382p6VuDfpD1g8od0roqthW3a9NqZ4AkeSfRYZN6jPPNZrO4bNM+PPTpt4+i2Oj8WtRQVIIIBBBuCDwIPMTrlZtTdoGIwFk/G0fmMfN9A8vDhJJwm2XCFfLSqp6W3veJbGSJZ+Th5Kz2jcJQnHpTSCUKbVKjBVUEknukZaR21UAPiaNRzy3rKPXzkZ6166YnSLBajWS/k0kva/LLixickeTuPh3md27Q0a6awHH4p63yfNQdFHCeao6vNjqwWx7JSDVbhl8wH5x9wuel1DV3UPEYkg1QaFPvHxh8FPm+Lewya9V9Wkw6KlNQqjl38yTzJ6mQrSZncvRn5Va193j/uVtAYEIoysALAdB0kcbfvMw3p1PqWTBSp7okP7fvMw3p1PqWWZPhl5OJ86v88kMyy+zzEq+FoFWDDs0Fx1VQpHiCCJWiL+qut2I0exNIgoTdqbeaT17j3iU479MtPl8ectY14wtVeMba1pxcNgai38uqOzUePE+yMpttb7mWGG93vl/GNcUcbpyuKtU7tIXG/byFHzaa/LPfw6nlLZvvtVn048456svaI/ybehNE1MXVWlT4nNm5IvNj9w5mTfi9Vg2j3w9NbfFbqA/OUXS59IC5nbqhqlTwqBaa2HFmObMerHmfcOVo9PgoC2na01GkM/JnJeLR5eCoLLY2ORGRBjr2baxLgsV8YbUqoCOfmkeax7hcg9zE8o5Np+oTrVfE4ZN5Wu1SmozDc3UfKB5jjfPO+UXyiYmktWt6cjHpb7A1ldQRY3F51WErBqzr7i8CAiMHpjgj5geB4j1R1ttqr7uWHTe67zWl0ZYZ1uDlie3dOZYCIWupvgsT+oq/YaQxo/T+P0tXpmqzrhkcO/ZgolkO9u73ymJUDI3F7xzazbTsK+Gq0kLO7oyDySB5QI4nlO9UaVxgtF4iO/rryQtJX2IcK/pp9RkUXjz2ba108A9QVr7j7pBUXIK3HDvBHslGOdT3anLpN8eqrJ0uAjR2q/m3EeiPtrFDVPWmjj6bPQLFUc0zvC3lBVY2HSzj3xO2qn/AGbiPRX7az0W+Fj44mMkRPrH5Vok07EvyZv1z/ZSQteP/ZprnRwKPTr7wBffVlG9xCqRb9kH1mUY5iJ7tbm0tfHqvqkraRtGXRQVBSd6tRd5LghOhu/Mg2uBmLjrK76z614nSFTfxFQsPkoMkXwWWF0zg8Np3AggHcfeNNiLMjIzJvAeKnLmJXvWnVXEaPqFay+STZKg8x/A8j+ic/VnPSxZjU6kr6hbQq+jDuj42gTc0yeB5lD8k+49JOWgdq+j8QBet2TH5NQbp9vCVahDi439LsHa/wAJo29Nf4xma57XcHQpsuHcYiqQQoXzQerN90rZCBuxmJaq7VHN2dixPec5phH/ALPdQnxLrWxClaIsyqRnU6Zck7+fLrAcWqmmE0Jo6nUq03Z67NUVQDa5A3QzcF8gKbHPjbgYw9bteMVpFvjnK0/k0lyUePzj4yxOkdVqeJw7Uqq7yOMxzB5FTyI5GV5101Ir6Oc7wL0b+TVAy7g4+S3uPKBhqVrpiNGVN6kd6mxG/SbzW7x81rcx678JO+rm17A4hQKj9g/NanC/cw4+6VjhAuMmt+DIuMTRt6axta07V8BhkbcqCvU5JTzz7zwEq9CB36d0q+Lr1K9TzqjFrDgOgHhOCEd2o+pNXHOruClAHNuBe3yU/m4DxgSBsP0MUoPWYWNZhb0EuAfWxf3RibXx/tWv4U/3ayxugdFrSphVUKqgKAMgABYASum2P87Yj+7/AHaQGVJF2Z6+UdG0XSqjsWqFxu24FVW2foyOoQLCLt2wg/qa3+Ge/h3wn9jW/wAMr1CBY3Ru2vDV61KilGrvValOkCSoA32CXPhe8lGhW3hKbapn/XsJ/wDYo/vFlvNDHyBAUoQhA11aQbjEjH6DSoCCoIPEEXB8QYtwgRppDZphH/qFX0C1P3IQIltsqw3zX/5jffJeKzzsx0nNQnGS8eEyiihstwoNzSZvSqVPqDWMcWitTqVH8XSSn13VAJ8SMzHruCegRpybWt4yTMJolV5RSRAJlCdREhzb95mG9Op9SyY5Dm37zMN6dT6lkMnwy9PE+dX+eSGTJk0TqLhsTQpM1FQTTQkoWQklRcncIufGQ2ZZvUMf6tQ/VU/srK8Xm9ftCZjp19TXwey/Co1+y3+52Zh9Emx9YMe+jtChAMuHARd3BMatQKCTkACSegGZMv0zJtNu8yKVILwmyJFPSjsN4Un3DwNxc9LrbL2mKNOuCATlw9/CHGvFYQOIztPah4bEEmpRVmPyhdW+ktj74+O1Fr3y6+HGY9qp9fDv55dYdiZjwRM+ynDXyVx/eN987dH7NMLTN+xDH9MtU9zkj3SRqlYZWFwW3SemRN/aAPXNq1UyIIz4d/h1nNQlOS89pmSDh9AgLawta1rZW6WiY2o2FHm4XDjwo0x/0x6doLXvlMe2Xryv6us6gZv9CqH9hS/5afwmJ1Hw544eifGlTP3R6NXUcTbK+eWR4cZ6Ko+/1de+Ah6C0HTww3aVNKSk7xVFVASbC5CgC9gM+4RR0to5K9M06iLURrXV1DKbEEXU5HMA+qdTVhY/5z6HpNVDEEs4YZAjd7xuqxt1sTygNI6kYcHLD0R4UqY+6eNqRhzxw9E+NKmfuj1Wop4Hlf1QVwSQOI4/XASND6ISggSmiogvZUUKouSTZRkMyT64aW0IlZSrqrKwsVYAgjoQcjFZqwBtfM8sr+oc4dqLXv8A5+6BDWntj2GqEtS36JzyU7y5/otw8AQI0MXsexC/i66N6Ssn1b0smd0/56zgxgUZgDzlX2kg/dArcNk2N+fQ+lU/7cUcFseqkjtK4A5hEJ95It7JYSvhUUE24AnIXOQvkOZnBQrMQG7EgG1jvKRa/PIWy8YDA1c2X4agQ3Zmo44NU8q3PJbbo8bX75I2jtEhJ78MYOyrSYqhsWBAN+5SMx650UcYSUBWxbeuOm7b+MDtCC1om6Q0WtQEEAg5EHn4xRqvYX/z3+6JuC0g77u9TYBr+VdbDIkZW7oEaaw7I8LVJZFaixz+LNl+gQQB4WjLxmxysv4uurekjL9RMnvD49qgDdmVUqWuSDwBI4DunXTpK6K1vOA98CtH4Jsb8+h9Kp/253YTY/WP4yuq+ijN9ZEnZKha5FFt3MA3W5IyzW2Qv3xRfDWW4W56cIEUaA2UYakQzq1Zv+JYr9AZH13klaM0MEtlwmw4wrujsm3mLDduuW7bO9u+KGGxFx5Q3Wte3Qdf/MDaKdhYSKdc9l1LGYqpiGqVg1TduF3N0bqhRa635SV2qgcTxynFpCuFUsM7bvvYKfrgQr+Bmj/a1/an8sPwM0f7Wv7U/lk04eoC1QNYBN037ioY39pniVbvYKLWuDcZ8eXugQv+Bmj/AGtf2p/LD8DNH+1r+1P5ZOGGKuOFja5HS83dgOkCFNFbI6VGtTqipWJpulQAlLEoQwB8nhlJh0ZS3VtOoUR0mYFoHsIQgEIQgEIQgEIQgEIQga6tZVF2IHibSFtu2Ppv8HRHViC7EAg2B3QOHgZImverox9FabVKlMK4e9OwJsCLG4OWfukdPslpX/HYg+un/JIXiZjUPTx748dovbaJJY3Z3pak2EoHfW4porC4yZVAI9oMZf4JKX9rX9tL/tzOnspQcK+IHgaf8kjStqr+RnxZojxjX0/6mmlVDC4IIPAjOaNJJvIVvbeVkueALCwvE3VfA/B6FKiCStJFpgniQoCgm3PKLdRAwIIuDLWe00KgCC+VhmOluMTBhFrVbtc7tNCmeQPG4HI8J1NoameJcr80sxX6N7Tqw+EWncqOP3QErGXI3B/XNwHIcavvAH7U9XAKzkspJFOmEOeRHQ+M6cNh2NUuwsAN1Rx4klj4k/UJpGje0djU3gtlWwY2YDK5AgcnZrVubby/CN7qLbrqG8CeffOhcEruWIuNxRTI5bt7gd4a876ujkIAF1tkN0lTbplNb6IQiwLKOYViAfEDjA4CorsR5yLXJIHMboF7cxv78zZAlQBMgKb2tyzczdj8EoVVWkWA4bpAI90wwGjb3313F3dxUBvYXJJJ6kkwOUYFFpKVp9ox3b3J+VfymPG38ZuooytTWwU7lTyVvbi1rXN4p18ArADNbZAqSpt0uJzHRq0lJpqS1iLE9Qb+GZvA4Gw60cPdRusyhTyJe4Iy6jyj7Z04fCqa1RyLsGpgHoNxMh7T7TNuB0QqhS28zAW8olreF+E60wSgMAPOzMBLwRtTVicluxP6Hy/ZYH1zt0PTO4XbzqhLnuvwHqGU143BkqtNF8k2BN+Cg3I9dhFNVsLdICJiqW9VBWkp81y5v15W5i3MzS9MVPJbMHFMLdw7Qge4eyKeI0Ujm53rE33QxC3624X75spaORSCB5uY8Tz8YCbXSzGmmV6LqoHXeawHfa9p62DSmg3FtdqV8rXsT/GKT4BGJJGbf5y6TTS0RTDb3lMcs2Ynhwvfja5gdWKTeHEg8QRxH8Ym1Xemp3yrDIKQN0kkgbpAyN79MrRTxOHWoLNORNEJe7Fntw32LW8LnKBgtKorA7wZbgEMLMBzswtw77zThapqNSexIvUzseHk2J6XtN76GQ5Evu/N3m3fo3tNlbRaNbiLZZEj6oGvTFW6bo4uQn0uP+ENOspuqoHLL3GcVHRm7UUjzFJbMkksQBnfoB7zFCvRDix4GAnYQXw9P0D9kzowy/EqrXBsBzBB/jNz4RSm5wA6ZTk/0LT57x7ixMDAl6d2ZwyAMSSu6y2FxciwOeViIoYapvIpOVwDOP8A0OlxcuwBuAzMQPAExQAtAS8YbVU/vP8AomGGwihnqN53aF94/M5G/TcyiicKu/v2ztac1TRFNjnvWvfd3ju34+bwgJ2DoLW7NnF13CoB5NvG9+hI3fZPMW9+1F77vYqfSDJf7orV9Go3DeXl5LFbjobcZ4ujKYUKBkDf/wBwE2ogqVGSxFijHO4qAIpt3EZG3P6thUGqluG41vWXEURo9LEW843PW/jMKejKYvlxFszAw0Lh1SmoUbpsLjgfWIoTmwmDWnexJJ5sST7TOmAQhCAQhCAQhCAQhCAQhCAQhCBiy3mPYjpPIQPexHSHYDpPIQM1QCZQhAIQhAIQhAIQhAIQhAIQhAIQhAIQhAIQhAIQhAIQhAIQhAIQhAIQhAIQhAIQhAIQhAIQhAIQhAIQhA//2Q=="/>
          <p:cNvSpPr>
            <a:spLocks noChangeAspect="1" noChangeArrowheads="1"/>
          </p:cNvSpPr>
          <p:nvPr/>
        </p:nvSpPr>
        <p:spPr bwMode="auto">
          <a:xfrm>
            <a:off x="155575" y="-1096963"/>
            <a:ext cx="8401050" cy="2286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9206" name="Picture 6" descr="http://opensslfoundation.org/images/openssl-logo.png"/>
          <p:cNvPicPr>
            <a:picLocks noChangeAspect="1" noChangeArrowheads="1"/>
          </p:cNvPicPr>
          <p:nvPr/>
        </p:nvPicPr>
        <p:blipFill>
          <a:blip r:embed="rId2" cstate="print"/>
          <a:srcRect/>
          <a:stretch>
            <a:fillRect/>
          </a:stretch>
        </p:blipFill>
        <p:spPr bwMode="auto">
          <a:xfrm>
            <a:off x="4648200" y="1066800"/>
            <a:ext cx="4362450" cy="118706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the exploit work?</a:t>
            </a:r>
            <a:endParaRPr lang="en-US" dirty="0"/>
          </a:p>
        </p:txBody>
      </p:sp>
      <p:sp>
        <p:nvSpPr>
          <p:cNvPr id="3" name="Content Placeholder 2"/>
          <p:cNvSpPr>
            <a:spLocks noGrp="1"/>
          </p:cNvSpPr>
          <p:nvPr>
            <p:ph idx="1"/>
          </p:nvPr>
        </p:nvSpPr>
        <p:spPr/>
        <p:txBody>
          <a:bodyPr/>
          <a:lstStyle/>
          <a:p>
            <a:r>
              <a:rPr lang="en-US" dirty="0" smtClean="0"/>
              <a:t>Missing bounds </a:t>
            </a:r>
            <a:r>
              <a:rPr lang="en-US" dirty="0" smtClean="0"/>
              <a:t>check before a </a:t>
            </a:r>
            <a:r>
              <a:rPr lang="en-US" dirty="0" err="1" smtClean="0"/>
              <a:t>memcpy</a:t>
            </a:r>
            <a:r>
              <a:rPr lang="en-US" dirty="0" smtClean="0"/>
              <a:t>() call that uses non-sanitized user input as the length parameter. An attacker can trick OpenSSL into allocating a 64KB buffer, copy more bytes than is necessary into the buffer, send that buffer back, and thus leak the contents of the victim's memory, 64KB at a time.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really, how does it work?</a:t>
            </a:r>
            <a:endParaRPr lang="en-US" dirty="0"/>
          </a:p>
        </p:txBody>
      </p:sp>
      <p:sp>
        <p:nvSpPr>
          <p:cNvPr id="3" name="Content Placeholder 2"/>
          <p:cNvSpPr>
            <a:spLocks noGrp="1"/>
          </p:cNvSpPr>
          <p:nvPr>
            <p:ph idx="1"/>
          </p:nvPr>
        </p:nvSpPr>
        <p:spPr/>
        <p:txBody>
          <a:bodyPr/>
          <a:lstStyle/>
          <a:p>
            <a:r>
              <a:rPr lang="en-US" dirty="0" smtClean="0"/>
              <a:t>Time to fire up a virtual development environment and get our hands dirty</a:t>
            </a:r>
          </a:p>
          <a:p>
            <a:r>
              <a:rPr lang="en-US" dirty="0" smtClean="0"/>
              <a:t>VM is up and running, lets check the OpenSSL version:</a:t>
            </a:r>
          </a:p>
          <a:p>
            <a:endParaRPr lang="en-US" dirty="0" smtClean="0"/>
          </a:p>
          <a:p>
            <a:endParaRPr lang="en-US" dirty="0" smtClean="0"/>
          </a:p>
          <a:p>
            <a:endParaRPr lang="en-US" dirty="0" smtClean="0"/>
          </a:p>
          <a:p>
            <a:endParaRPr lang="en-US" dirty="0" smtClean="0"/>
          </a:p>
          <a:p>
            <a:r>
              <a:rPr lang="en-US" dirty="0" smtClean="0"/>
              <a:t>OpenSSL </a:t>
            </a:r>
            <a:r>
              <a:rPr lang="en-US" dirty="0" smtClean="0"/>
              <a:t>1.0.1 through 1.0.1f </a:t>
            </a:r>
            <a:r>
              <a:rPr lang="en-US" b="1" dirty="0" smtClean="0">
                <a:solidFill>
                  <a:srgbClr val="FF0000"/>
                </a:solidFill>
              </a:rPr>
              <a:t>ARE</a:t>
            </a:r>
            <a:r>
              <a:rPr lang="en-US" dirty="0" smtClean="0"/>
              <a:t> vulnerable</a:t>
            </a:r>
          </a:p>
          <a:p>
            <a:endParaRPr lang="en-US" dirty="0" smtClean="0"/>
          </a:p>
          <a:p>
            <a:endParaRPr lang="en-US" dirty="0"/>
          </a:p>
        </p:txBody>
      </p:sp>
      <p:pic>
        <p:nvPicPr>
          <p:cNvPr id="177154" name="Picture 2"/>
          <p:cNvPicPr>
            <a:picLocks noChangeAspect="1" noChangeArrowheads="1"/>
          </p:cNvPicPr>
          <p:nvPr/>
        </p:nvPicPr>
        <p:blipFill>
          <a:blip r:embed="rId2" cstate="print"/>
          <a:srcRect/>
          <a:stretch>
            <a:fillRect/>
          </a:stretch>
        </p:blipFill>
        <p:spPr bwMode="auto">
          <a:xfrm>
            <a:off x="304800" y="4114800"/>
            <a:ext cx="8536858" cy="17526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Webserver and SSL</a:t>
            </a:r>
            <a:endParaRPr lang="en-US" dirty="0"/>
          </a:p>
        </p:txBody>
      </p:sp>
      <p:sp>
        <p:nvSpPr>
          <p:cNvPr id="3" name="Content Placeholder 2"/>
          <p:cNvSpPr>
            <a:spLocks noGrp="1"/>
          </p:cNvSpPr>
          <p:nvPr>
            <p:ph idx="1"/>
          </p:nvPr>
        </p:nvSpPr>
        <p:spPr/>
        <p:txBody>
          <a:bodyPr/>
          <a:lstStyle/>
          <a:p>
            <a:r>
              <a:rPr lang="en-US" dirty="0" smtClean="0"/>
              <a:t>Quick install of </a:t>
            </a:r>
            <a:r>
              <a:rPr lang="en-US" dirty="0" err="1" smtClean="0"/>
              <a:t>nginx</a:t>
            </a:r>
            <a:r>
              <a:rPr lang="en-US" dirty="0" smtClean="0"/>
              <a:t> </a:t>
            </a:r>
          </a:p>
          <a:p>
            <a:pPr lvl="1"/>
            <a:r>
              <a:rPr lang="en-US" dirty="0" smtClean="0"/>
              <a:t>Never heard of it?</a:t>
            </a:r>
          </a:p>
          <a:p>
            <a:r>
              <a:rPr lang="en-US" dirty="0" smtClean="0"/>
              <a:t>Using OpenSSL to generate a 2048 bit RSA private key:</a:t>
            </a:r>
          </a:p>
          <a:p>
            <a:endParaRPr lang="en-US" dirty="0" smtClean="0"/>
          </a:p>
          <a:p>
            <a:endParaRPr lang="en-US" dirty="0"/>
          </a:p>
        </p:txBody>
      </p:sp>
      <p:pic>
        <p:nvPicPr>
          <p:cNvPr id="176131" name="Picture 3"/>
          <p:cNvPicPr>
            <a:picLocks noChangeAspect="1" noChangeArrowheads="1"/>
          </p:cNvPicPr>
          <p:nvPr/>
        </p:nvPicPr>
        <p:blipFill>
          <a:blip r:embed="rId2" cstate="print"/>
          <a:srcRect/>
          <a:stretch>
            <a:fillRect/>
          </a:stretch>
        </p:blipFill>
        <p:spPr bwMode="auto">
          <a:xfrm>
            <a:off x="304800" y="4114800"/>
            <a:ext cx="8382000" cy="128953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 key:</a:t>
            </a:r>
            <a:endParaRPr lang="en-US" dirty="0"/>
          </a:p>
        </p:txBody>
      </p:sp>
      <p:pic>
        <p:nvPicPr>
          <p:cNvPr id="175105" name="Picture 1"/>
          <p:cNvPicPr>
            <a:picLocks noChangeAspect="1" noChangeArrowheads="1"/>
          </p:cNvPicPr>
          <p:nvPr/>
        </p:nvPicPr>
        <p:blipFill>
          <a:blip r:embed="rId2" cstate="print"/>
          <a:srcRect/>
          <a:stretch>
            <a:fillRect/>
          </a:stretch>
        </p:blipFill>
        <p:spPr bwMode="auto">
          <a:xfrm>
            <a:off x="2057400" y="2057400"/>
            <a:ext cx="5791200" cy="4604389"/>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Certificate Signing Request:</a:t>
            </a:r>
            <a:endParaRPr lang="en-US" dirty="0"/>
          </a:p>
        </p:txBody>
      </p:sp>
      <p:pic>
        <p:nvPicPr>
          <p:cNvPr id="174081" name="Picture 1"/>
          <p:cNvPicPr>
            <a:picLocks noChangeAspect="1" noChangeArrowheads="1"/>
          </p:cNvPicPr>
          <p:nvPr/>
        </p:nvPicPr>
        <p:blipFill>
          <a:blip r:embed="rId2" cstate="print"/>
          <a:srcRect/>
          <a:stretch>
            <a:fillRect/>
          </a:stretch>
        </p:blipFill>
        <p:spPr bwMode="auto">
          <a:xfrm>
            <a:off x="304800" y="2438400"/>
            <a:ext cx="8620543" cy="3810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Generation of self-signed certificate</a:t>
            </a:r>
            <a:endParaRPr lang="en-US" dirty="0"/>
          </a:p>
        </p:txBody>
      </p:sp>
      <p:pic>
        <p:nvPicPr>
          <p:cNvPr id="172033" name="Picture 1"/>
          <p:cNvPicPr>
            <a:picLocks noChangeAspect="1" noChangeArrowheads="1"/>
          </p:cNvPicPr>
          <p:nvPr/>
        </p:nvPicPr>
        <p:blipFill>
          <a:blip r:embed="rId2" cstate="print"/>
          <a:srcRect/>
          <a:stretch>
            <a:fillRect/>
          </a:stretch>
        </p:blipFill>
        <p:spPr bwMode="auto">
          <a:xfrm>
            <a:off x="152400" y="3276600"/>
            <a:ext cx="8991600" cy="66658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Install the Private key and certificate</a:t>
            </a:r>
            <a:endParaRPr lang="en-US" dirty="0"/>
          </a:p>
        </p:txBody>
      </p:sp>
      <p:sp>
        <p:nvSpPr>
          <p:cNvPr id="3" name="Content Placeholder 2"/>
          <p:cNvSpPr>
            <a:spLocks noGrp="1"/>
          </p:cNvSpPr>
          <p:nvPr>
            <p:ph idx="1"/>
          </p:nvPr>
        </p:nvSpPr>
        <p:spPr/>
        <p:txBody>
          <a:bodyPr/>
          <a:lstStyle/>
          <a:p>
            <a:r>
              <a:rPr lang="en-US" dirty="0" smtClean="0"/>
              <a:t>Using </a:t>
            </a:r>
            <a:r>
              <a:rPr lang="en-US" dirty="0" err="1" smtClean="0"/>
              <a:t>nginx</a:t>
            </a:r>
            <a:r>
              <a:rPr lang="en-US" dirty="0" smtClean="0"/>
              <a:t> as webserver</a:t>
            </a:r>
          </a:p>
          <a:p>
            <a:r>
              <a:rPr lang="en-US" dirty="0" smtClean="0"/>
              <a:t>Just a matter of copying the key and certificate</a:t>
            </a:r>
          </a:p>
          <a:p>
            <a:r>
              <a:rPr lang="en-US" dirty="0" smtClean="0"/>
              <a:t>Tell the webserver where to look for each and to use SSL (bind to port 443)</a:t>
            </a:r>
          </a:p>
          <a:p>
            <a:r>
              <a:rPr lang="en-US" dirty="0" smtClean="0"/>
              <a:t>Start the webserver next</a:t>
            </a:r>
          </a:p>
          <a:p>
            <a:r>
              <a:rPr lang="en-US" dirty="0" smtClean="0"/>
              <a:t>Default webpage comes up, verify the certificate:</a:t>
            </a:r>
          </a:p>
          <a:p>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1"/>
          <p:cNvPicPr>
            <a:picLocks noChangeAspect="1" noChangeArrowheads="1"/>
          </p:cNvPicPr>
          <p:nvPr/>
        </p:nvPicPr>
        <p:blipFill>
          <a:blip r:embed="rId2" cstate="print"/>
          <a:srcRect/>
          <a:stretch>
            <a:fillRect/>
          </a:stretch>
        </p:blipFill>
        <p:spPr bwMode="auto">
          <a:xfrm>
            <a:off x="-1" y="1160234"/>
            <a:ext cx="9144001" cy="491671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is up – time to exploit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Using </a:t>
            </a:r>
            <a:r>
              <a:rPr lang="en-US" dirty="0" err="1" smtClean="0"/>
              <a:t>nmap</a:t>
            </a:r>
            <a:r>
              <a:rPr lang="en-US" dirty="0" smtClean="0"/>
              <a:t> for quick demo</a:t>
            </a:r>
          </a:p>
          <a:p>
            <a:r>
              <a:rPr lang="en-US" dirty="0" smtClean="0"/>
              <a:t>No dice! Exploit did not work</a:t>
            </a:r>
            <a:endParaRPr lang="en-US" dirty="0"/>
          </a:p>
        </p:txBody>
      </p:sp>
      <p:pic>
        <p:nvPicPr>
          <p:cNvPr id="168961" name="Picture 1"/>
          <p:cNvPicPr>
            <a:picLocks noChangeAspect="1" noChangeArrowheads="1"/>
          </p:cNvPicPr>
          <p:nvPr/>
        </p:nvPicPr>
        <p:blipFill>
          <a:blip r:embed="rId2" cstate="print"/>
          <a:srcRect/>
          <a:stretch>
            <a:fillRect/>
          </a:stretch>
        </p:blipFill>
        <p:spPr bwMode="auto">
          <a:xfrm>
            <a:off x="838200" y="2285999"/>
            <a:ext cx="7010400" cy="237042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check </a:t>
            </a:r>
            <a:r>
              <a:rPr lang="en-US" dirty="0" err="1" smtClean="0"/>
              <a:t>openssl</a:t>
            </a:r>
            <a:r>
              <a:rPr lang="en-US" dirty="0" smtClean="0"/>
              <a:t> version again</a:t>
            </a:r>
            <a:endParaRPr lang="en-US" dirty="0"/>
          </a:p>
        </p:txBody>
      </p:sp>
      <p:pic>
        <p:nvPicPr>
          <p:cNvPr id="167938" name="Picture 2"/>
          <p:cNvPicPr>
            <a:picLocks noChangeAspect="1" noChangeArrowheads="1"/>
          </p:cNvPicPr>
          <p:nvPr/>
        </p:nvPicPr>
        <p:blipFill>
          <a:blip r:embed="rId2" cstate="print"/>
          <a:srcRect/>
          <a:stretch>
            <a:fillRect/>
          </a:stretch>
        </p:blipFill>
        <p:spPr bwMode="auto">
          <a:xfrm>
            <a:off x="685800" y="2133600"/>
            <a:ext cx="7876419" cy="1219200"/>
          </a:xfrm>
          <a:prstGeom prst="rect">
            <a:avLst/>
          </a:prstGeom>
          <a:noFill/>
          <a:ln w="9525">
            <a:noFill/>
            <a:miter lim="800000"/>
            <a:headEnd/>
            <a:tailEnd/>
          </a:ln>
        </p:spPr>
      </p:pic>
      <p:pic>
        <p:nvPicPr>
          <p:cNvPr id="167939" name="Picture 3"/>
          <p:cNvPicPr>
            <a:picLocks noChangeAspect="1" noChangeArrowheads="1"/>
          </p:cNvPicPr>
          <p:nvPr/>
        </p:nvPicPr>
        <p:blipFill>
          <a:blip r:embed="rId3" cstate="print"/>
          <a:srcRect/>
          <a:stretch>
            <a:fillRect/>
          </a:stretch>
        </p:blipFill>
        <p:spPr bwMode="auto">
          <a:xfrm>
            <a:off x="1371600" y="3505200"/>
            <a:ext cx="6858000" cy="3046607"/>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was fast</a:t>
            </a:r>
            <a:endParaRPr lang="en-US" dirty="0"/>
          </a:p>
        </p:txBody>
      </p:sp>
      <p:sp>
        <p:nvSpPr>
          <p:cNvPr id="3" name="Content Placeholder 2"/>
          <p:cNvSpPr>
            <a:spLocks noGrp="1"/>
          </p:cNvSpPr>
          <p:nvPr>
            <p:ph idx="1"/>
          </p:nvPr>
        </p:nvSpPr>
        <p:spPr/>
        <p:txBody>
          <a:bodyPr/>
          <a:lstStyle/>
          <a:p>
            <a:r>
              <a:rPr lang="en-US" dirty="0" smtClean="0"/>
              <a:t>The issue was already patched and my system was up to date</a:t>
            </a:r>
          </a:p>
          <a:p>
            <a:r>
              <a:rPr lang="en-US" dirty="0" smtClean="0"/>
              <a:t>But that’s no fun!</a:t>
            </a:r>
          </a:p>
          <a:p>
            <a:r>
              <a:rPr lang="en-US" dirty="0" smtClean="0"/>
              <a:t>Downgrade…</a:t>
            </a:r>
          </a:p>
          <a:p>
            <a:r>
              <a:rPr lang="en-US" dirty="0" smtClean="0"/>
              <a:t>Re-launch exploit</a:t>
            </a:r>
          </a:p>
          <a:p>
            <a:r>
              <a:rPr lang="en-US" dirty="0" smtClean="0"/>
              <a:t>Dump 64k of server memory</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dump</a:t>
            </a:r>
            <a:endParaRPr lang="en-US" dirty="0"/>
          </a:p>
        </p:txBody>
      </p:sp>
      <p:pic>
        <p:nvPicPr>
          <p:cNvPr id="165889" name="Picture 1"/>
          <p:cNvPicPr>
            <a:picLocks noChangeAspect="1" noChangeArrowheads="1"/>
          </p:cNvPicPr>
          <p:nvPr/>
        </p:nvPicPr>
        <p:blipFill>
          <a:blip r:embed="rId2" cstate="print"/>
          <a:srcRect/>
          <a:stretch>
            <a:fillRect/>
          </a:stretch>
        </p:blipFill>
        <p:spPr bwMode="auto">
          <a:xfrm>
            <a:off x="2057400" y="2057400"/>
            <a:ext cx="4953000" cy="45278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actually happening?</a:t>
            </a:r>
            <a:endParaRPr lang="en-US" dirty="0"/>
          </a:p>
        </p:txBody>
      </p:sp>
      <p:sp>
        <p:nvSpPr>
          <p:cNvPr id="3" name="Content Placeholder 2"/>
          <p:cNvSpPr>
            <a:spLocks noGrp="1"/>
          </p:cNvSpPr>
          <p:nvPr>
            <p:ph idx="1"/>
          </p:nvPr>
        </p:nvSpPr>
        <p:spPr/>
        <p:txBody>
          <a:bodyPr/>
          <a:lstStyle/>
          <a:p>
            <a:r>
              <a:rPr lang="en-US" dirty="0" smtClean="0"/>
              <a:t>Allocated memory is at risk</a:t>
            </a:r>
          </a:p>
          <a:p>
            <a:r>
              <a:rPr lang="en-US" dirty="0" smtClean="0"/>
              <a:t>Since the keys on the webserver are in memory they can be extracted</a:t>
            </a:r>
          </a:p>
          <a:p>
            <a:r>
              <a:rPr lang="en-US" dirty="0" smtClean="0"/>
              <a:t>Depends on where in memory they are</a:t>
            </a:r>
          </a:p>
          <a:p>
            <a:r>
              <a:rPr lang="en-US" dirty="0" smtClean="0"/>
              <a:t>Lets see what it looks like…</a:t>
            </a:r>
          </a:p>
          <a:p>
            <a:endParaRPr lang="en-US" dirty="0" smtClean="0"/>
          </a:p>
          <a:p>
            <a:endParaRPr lang="en-U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happening visual</a:t>
            </a:r>
            <a:endParaRPr lang="en-US" dirty="0"/>
          </a:p>
        </p:txBody>
      </p:sp>
      <p:pic>
        <p:nvPicPr>
          <p:cNvPr id="204802" name="Picture 2"/>
          <p:cNvPicPr>
            <a:picLocks noChangeAspect="1" noChangeArrowheads="1"/>
          </p:cNvPicPr>
          <p:nvPr/>
        </p:nvPicPr>
        <p:blipFill>
          <a:blip r:embed="rId2" cstate="print"/>
          <a:srcRect/>
          <a:stretch>
            <a:fillRect/>
          </a:stretch>
        </p:blipFill>
        <p:spPr bwMode="auto">
          <a:xfrm>
            <a:off x="0" y="2850046"/>
            <a:ext cx="9144000" cy="3677577"/>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Breakdown</a:t>
            </a:r>
            <a:endParaRPr lang="en-US" dirty="0"/>
          </a:p>
        </p:txBody>
      </p:sp>
      <p:sp>
        <p:nvSpPr>
          <p:cNvPr id="3" name="Content Placeholder 2"/>
          <p:cNvSpPr>
            <a:spLocks noGrp="1"/>
          </p:cNvSpPr>
          <p:nvPr>
            <p:ph idx="1"/>
          </p:nvPr>
        </p:nvSpPr>
        <p:spPr/>
        <p:txBody>
          <a:bodyPr/>
          <a:lstStyle/>
          <a:p>
            <a:r>
              <a:rPr lang="en-US" dirty="0" smtClean="0"/>
              <a:t>TCP three-way handshake (</a:t>
            </a:r>
            <a:r>
              <a:rPr lang="en-US" dirty="0" err="1" smtClean="0"/>
              <a:t>syn</a:t>
            </a:r>
            <a:r>
              <a:rPr lang="en-US" dirty="0" smtClean="0"/>
              <a:t>, </a:t>
            </a:r>
            <a:r>
              <a:rPr lang="en-US" dirty="0" err="1" smtClean="0"/>
              <a:t>syn-ack</a:t>
            </a:r>
            <a:r>
              <a:rPr lang="en-US" dirty="0" smtClean="0"/>
              <a:t>, </a:t>
            </a:r>
            <a:r>
              <a:rPr lang="en-US" dirty="0" err="1" smtClean="0"/>
              <a:t>ack</a:t>
            </a:r>
            <a:r>
              <a:rPr lang="en-US" dirty="0" smtClean="0"/>
              <a:t>)</a:t>
            </a:r>
          </a:p>
          <a:p>
            <a:r>
              <a:rPr lang="en-US" dirty="0" smtClean="0"/>
              <a:t>TLS client hello and negotiation with server</a:t>
            </a:r>
          </a:p>
          <a:p>
            <a:r>
              <a:rPr lang="en-US" dirty="0" smtClean="0"/>
              <a:t>Encrypted channel has been established</a:t>
            </a:r>
          </a:p>
          <a:p>
            <a:r>
              <a:rPr lang="en-US" dirty="0" smtClean="0"/>
              <a:t>Next comes the heartbeat Request</a:t>
            </a:r>
          </a:p>
          <a:p>
            <a:r>
              <a:rPr lang="en-US" dirty="0" smtClean="0"/>
              <a:t>Remember, the heartbeat’s intended use was to provide keep-alive functionality without renegotiation</a:t>
            </a:r>
          </a:p>
          <a:p>
            <a:r>
              <a:rPr lang="en-US" dirty="0" smtClean="0"/>
              <a:t>Basically keep the TLS session alive even when no information is being transmitted </a:t>
            </a:r>
          </a:p>
          <a:p>
            <a:endParaRPr lang="en-US" dirty="0" smtClean="0"/>
          </a:p>
          <a:p>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Heartbeat</a:t>
            </a:r>
            <a:endParaRPr lang="en-US" dirty="0"/>
          </a:p>
        </p:txBody>
      </p:sp>
      <p:sp>
        <p:nvSpPr>
          <p:cNvPr id="3" name="Content Placeholder 2"/>
          <p:cNvSpPr>
            <a:spLocks noGrp="1"/>
          </p:cNvSpPr>
          <p:nvPr>
            <p:ph idx="1"/>
          </p:nvPr>
        </p:nvSpPr>
        <p:spPr/>
        <p:txBody>
          <a:bodyPr/>
          <a:lstStyle/>
          <a:p>
            <a:r>
              <a:rPr lang="en-US" dirty="0" smtClean="0"/>
              <a:t>Message request</a:t>
            </a:r>
          </a:p>
          <a:p>
            <a:r>
              <a:rPr lang="en-US" dirty="0" smtClean="0"/>
              <a:t>Machine A sends request data to Machine B</a:t>
            </a:r>
          </a:p>
          <a:p>
            <a:r>
              <a:rPr lang="en-US" dirty="0" smtClean="0"/>
              <a:t>Machine B sends response back to Machine A</a:t>
            </a:r>
          </a:p>
          <a:p>
            <a:r>
              <a:rPr lang="en-US" dirty="0" smtClean="0"/>
              <a:t>The attack works by sending a heartbeat request crafted such that the malicious request is only 1byte worth of data (for instance) but the message SAYS its 65536 bytes</a:t>
            </a:r>
          </a:p>
          <a:p>
            <a:r>
              <a:rPr lang="en-US" dirty="0" smtClean="0"/>
              <a:t>The vulnerable OpenSSL library fails to check the actual size, instead believing the stated size</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issue</a:t>
            </a:r>
            <a:endParaRPr lang="en-US" dirty="0"/>
          </a:p>
        </p:txBody>
      </p:sp>
      <p:sp>
        <p:nvSpPr>
          <p:cNvPr id="3" name="Content Placeholder 2"/>
          <p:cNvSpPr>
            <a:spLocks noGrp="1"/>
          </p:cNvSpPr>
          <p:nvPr>
            <p:ph idx="1"/>
          </p:nvPr>
        </p:nvSpPr>
        <p:spPr/>
        <p:txBody>
          <a:bodyPr>
            <a:normAutofit/>
          </a:bodyPr>
          <a:lstStyle/>
          <a:p>
            <a:r>
              <a:rPr lang="en-US" dirty="0" smtClean="0"/>
              <a:t>OpenSSL does not validate the message size</a:t>
            </a:r>
          </a:p>
          <a:p>
            <a:r>
              <a:rPr lang="en-US" dirty="0" smtClean="0"/>
              <a:t>Instead it blindly accepts the included value which is set by the attacker</a:t>
            </a:r>
          </a:p>
          <a:p>
            <a:r>
              <a:rPr lang="en-US" dirty="0" smtClean="0"/>
              <a:t>OpenSSL then references the memory location where the 1byte payload was stored</a:t>
            </a:r>
          </a:p>
          <a:p>
            <a:r>
              <a:rPr lang="en-US" dirty="0" smtClean="0"/>
              <a:t>Then dumps 65535 more bytes of memory in addition to the 1byte payload</a:t>
            </a:r>
          </a:p>
          <a:p>
            <a:r>
              <a:rPr lang="en-US" dirty="0" smtClean="0"/>
              <a:t>65536 = 64k  (1000 </a:t>
            </a:r>
            <a:r>
              <a:rPr lang="en-US" dirty="0" err="1" smtClean="0"/>
              <a:t>vs</a:t>
            </a:r>
            <a:r>
              <a:rPr lang="en-US" dirty="0" smtClean="0"/>
              <a:t> 1024) </a:t>
            </a:r>
          </a:p>
          <a:p>
            <a:r>
              <a:rPr lang="en-US" dirty="0" smtClean="0"/>
              <a:t>This is where the 64k of memory comes from</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fix</a:t>
            </a:r>
            <a:endParaRPr lang="en-US" dirty="0"/>
          </a:p>
        </p:txBody>
      </p:sp>
      <p:sp>
        <p:nvSpPr>
          <p:cNvPr id="3" name="Content Placeholder 2"/>
          <p:cNvSpPr>
            <a:spLocks noGrp="1"/>
          </p:cNvSpPr>
          <p:nvPr>
            <p:ph idx="1"/>
          </p:nvPr>
        </p:nvSpPr>
        <p:spPr/>
        <p:txBody>
          <a:bodyPr/>
          <a:lstStyle/>
          <a:p>
            <a:r>
              <a:rPr lang="en-US" dirty="0" smtClean="0"/>
              <a:t>The fix is to protect against the </a:t>
            </a:r>
            <a:r>
              <a:rPr lang="en-US" dirty="0" smtClean="0"/>
              <a:t>way OpenSSL memory is allocated so that memory allocated for sensitive data (like private keys) is kept far away from the memory buffers used for </a:t>
            </a:r>
            <a:r>
              <a:rPr lang="en-US" dirty="0" smtClean="0"/>
              <a:t>messages</a:t>
            </a:r>
          </a:p>
          <a:p>
            <a:r>
              <a:rPr lang="en-US" dirty="0" smtClean="0"/>
              <a:t>Validate the user provided payload size</a:t>
            </a:r>
          </a:p>
          <a:p>
            <a:r>
              <a:rPr lang="en-US" dirty="0" smtClean="0"/>
              <a:t>Already fixed</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Impacted sites + many more</a:t>
            </a:r>
            <a:endParaRPr lang="en-US" dirty="0"/>
          </a:p>
        </p:txBody>
      </p:sp>
      <p:sp>
        <p:nvSpPr>
          <p:cNvPr id="3" name="Content Placeholder 2"/>
          <p:cNvSpPr>
            <a:spLocks noGrp="1"/>
          </p:cNvSpPr>
          <p:nvPr>
            <p:ph idx="1"/>
          </p:nvPr>
        </p:nvSpPr>
        <p:spPr/>
        <p:txBody>
          <a:bodyPr/>
          <a:lstStyle/>
          <a:p>
            <a:r>
              <a:rPr lang="en-US" dirty="0" err="1" smtClean="0"/>
              <a:t>Facebook</a:t>
            </a:r>
            <a:endParaRPr lang="en-US" dirty="0" smtClean="0"/>
          </a:p>
          <a:p>
            <a:r>
              <a:rPr lang="en-US" dirty="0" err="1" smtClean="0"/>
              <a:t>Instagram</a:t>
            </a:r>
            <a:endParaRPr lang="en-US" dirty="0" smtClean="0"/>
          </a:p>
          <a:p>
            <a:r>
              <a:rPr lang="en-US" dirty="0" smtClean="0"/>
              <a:t>Yahoo!</a:t>
            </a:r>
          </a:p>
          <a:p>
            <a:r>
              <a:rPr lang="en-US" dirty="0" smtClean="0"/>
              <a:t>Google</a:t>
            </a:r>
          </a:p>
          <a:p>
            <a:r>
              <a:rPr lang="en-US" dirty="0" err="1" smtClean="0"/>
              <a:t>Pinterest</a:t>
            </a:r>
            <a:endParaRPr lang="en-US" dirty="0" smtClean="0"/>
          </a:p>
          <a:p>
            <a:r>
              <a:rPr lang="en-US" dirty="0" err="1" smtClean="0"/>
              <a:t>Tumblr</a:t>
            </a:r>
            <a:endParaRPr lang="en-US" dirty="0" smtClean="0"/>
          </a:p>
          <a:p>
            <a:r>
              <a:rPr lang="en-US" dirty="0" smtClean="0"/>
              <a:t>Amazon web services</a:t>
            </a:r>
          </a:p>
          <a:p>
            <a:r>
              <a:rPr lang="en-US" dirty="0" err="1" smtClean="0"/>
              <a:t>Godaddy</a:t>
            </a:r>
            <a:endParaRPr lang="en-US" dirty="0" smtClean="0"/>
          </a:p>
          <a:p>
            <a:r>
              <a:rPr lang="en-US" dirty="0" smtClean="0"/>
              <a:t>Netflix…</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now?</a:t>
            </a:r>
            <a:endParaRPr lang="en-US" dirty="0"/>
          </a:p>
        </p:txBody>
      </p:sp>
      <p:sp>
        <p:nvSpPr>
          <p:cNvPr id="3" name="Content Placeholder 2"/>
          <p:cNvSpPr>
            <a:spLocks noGrp="1"/>
          </p:cNvSpPr>
          <p:nvPr>
            <p:ph idx="1"/>
          </p:nvPr>
        </p:nvSpPr>
        <p:spPr/>
        <p:txBody>
          <a:bodyPr/>
          <a:lstStyle/>
          <a:p>
            <a:r>
              <a:rPr lang="en-US" dirty="0" smtClean="0"/>
              <a:t>Reset passwords</a:t>
            </a:r>
          </a:p>
          <a:p>
            <a:r>
              <a:rPr lang="en-US" dirty="0" smtClean="0"/>
              <a:t>Update systems</a:t>
            </a:r>
          </a:p>
          <a:p>
            <a:r>
              <a:rPr lang="en-US" dirty="0" smtClean="0"/>
              <a:t>Revoke and re-issues SSL certificates</a:t>
            </a:r>
          </a:p>
          <a:p>
            <a:r>
              <a:rPr lang="en-US" dirty="0" smtClean="0"/>
              <a:t>The usual…</a:t>
            </a:r>
          </a:p>
          <a:p>
            <a:endParaRPr lang="en-US" dirty="0"/>
          </a:p>
        </p:txBody>
      </p:sp>
      <p:sp>
        <p:nvSpPr>
          <p:cNvPr id="161794" name="AutoShape 2" descr="data:image/jpeg;base64,/9j/4AAQSkZJRgABAQAAAQABAAD/2wCEAAkGBxQPEBQQEBQWFA8PFA8PFA8UFRQPFA8VFBQWFxQWFBQYHCggGBolHhQUITEhJSkrLi4uFx8zODMsNygtLiwBCgoKDg0OGhAQGjckHyUsLCwsLCwsLCwuLCwsLCwsLCwsLCwsLDQsLCwsLCwsLCwsLCwsLCwsLCwsLCwsLCwsLP/AABEIALcBFAMBIgACEQEDEQH/xAAcAAAABwEBAAAAAAAAAAAAAAAAAQIDBAUGBwj/xABLEAACAQMBBAYGBgYIBgAHAAABAgMABBESBQYhMRNBUWFxgQciMpGhsRRCUnKC8CMzYpKywRUkQ1Nzk8LRFjSDoqPSFzVUY7PD4f/EABkBAQEBAQEBAAAAAAAAAAAAAAACAQMFBP/EACYRAAICAQMEAgMBAQAAAAAAAAABAhESAxMhBDFBUSKhFDJSYQX/2gAMAwEAAhEDEQA/AOmqKcApKCnQKAICjAoMcU00tRKaREtRRHxSgKg/SxyyM9mRTi3Fc9+Jz/IiS8UeKjCelCet34jfiSNNK01HE9KE9bvRN3oj4WjC0yJxShOK3dibuxHtNDTTYnFGJhW7kTdyI5poaaT0wo+lFbnE3OIemhpoulo+kFMkbmgtNFppWsUesVuSNyQ3potNO6hRZFLQtDWmiK09kUk4pZtjJWiIp00k1oG8URFLIoiKAbIpJHjTuKSRQDDDxpBHjT5FNstAMnzpJ8/hS2H5zSD5e+gE+/4UKI+XvoUBPQUs0lKRcyYGT1VMnSJnKlZX7X2kIVHAs7HSka+1I3YPmT1CoEey3m9a6c8f7CMlI17iRxfz4dwotlL0zm7f6+VhB+pFnn4t7R8h1Vcqa+KUrZ8EpNshJsG2Ax0Mf7opwbvW39ynkMfKpymnlNRbItlcN3rfqjx4Mw+RpY2BD1dIPCaUf6qsgaUDWpmplYNgx/am/wA6X/2pY2GnVJN/msfnVkKUKpItJFZ/Qo6pph+IH5ij/oY9VxKP8o/NKtBShVKKKUEVX9ESdVzJ5pCfkooxsqX/AOo98a/yIq2FHVYRK24+io/o2fqmTziP/vQ/o+4/vY/8th/rq4o6bcTdqJT/AEK4+3EfwuP9VJNtcj+6Pm6/yNXVFTbQ2olL0dyPqRH/AKrD/wDXRZuR/ZJ5S/7oKujRGswRm2im6WfrhPlIh+ZFJNzMP7B/Joj/AKquTSTWUTj/AKU/02Xrgl/8Z/10X9IP1wyj8IPyNW5pJqefZPK8lNLtgICzrIqqMljG+AO8gUhNuKwDBZtJ4g/R7jB/7KuLS2E0hd+McRwqnkzjmx7cZwO/PdVxXeGm2rbPohpNq2zIHbadeseMci/NaQdvRDm4HjkfyrYNTL1e2/Ze0/6Mn/xHB/fR+bAUpd4ID/bR/vp/vWidB2D3VHeBTzVfcKYS9jbl/RUrteM8pEPgyn+dOfTAeRz8akS7PiPOND4op/lUWTYtuecEX+Wn+1MJe/oYT/r6A1xTZuPzikNsK2/uIvJFHyps7Dt+qIDwLL8jW4z9jGfsdNx+cUKjnYkH2D+/J/7UKVP2bU/ZeKapN5ZcxiIc7h1g8myXx+APVtq4VRbQbVdRL1IksvmSqD4FvfUa74Oeu6RPiAAAHIAADsAp5WqKrU3tG+EEMkx49EjvjtIHAeZwK+M+Kxy/25b2xCzzRxswyFZhqI7dPPHfU+xvY5kEkTrIh5OjBwfMVzvdjdVbxDd3xZ3nZmChimRnmSOOOYABwABT99sp9juLyzLNbZAnt2OfVJwDnr58DzHeM0MdHSAaUDUO0ullRZEOUkUOp7QRkU80mkEnkAT7qxMJmX3r3/jspDBFGZp1wXGoIkWeIDNxOrHHAFU9h6VTq/T22E+1FJrYfhYDPvrnoL3EpIBea4kZsDiWZ2zge+r+93HvIYjKyKyqNTKjh3UDmdOOOO7Nbk/Bub8HZtmbSjuYlmhYPG/Jh1HrBHUR1g1MBrjXo022be6EBP6G69XHUsmPUYePs+Y7K7AGrpGVnWE7Q8DSs0yGo9VWmdVIezQzTWqhqqsjch3NDNNaqLVTIZDuaSWpstRF6lyJchZNJLUgtSC9Q5EOQ4WpDvgZ7ONILUzct6jfdb5VNnO7LexXRCvbp1HHMsfWbzJJqt3X3ph2kJDAHXoWVWWQKp9YHBGGPDgfdV2BXLvRmv0bau0LXkCWKjujlbT/ANsteiemdRaoxlUsUBGtQrFesBshSR36W91SjXNt0L6T+nNpQzNlm9Ze5InAjAH3JV91AbkyqWKAjWoVivWobOkkd+lvdSGrEbq3jjbe0opWyziNl+7EcIAO5ZK3DCgGWppqecU0woBlqqhtdDcTW2lukt4knJ9XS6vnAXjnPDrAq2YVkwNO22B5TWCeZWYg/CgLfY20lu4EuIwypKCQrYDDBIIOCRzB66FVHo4/+Xoh5xSXMfumc/zoUBpieFZ+Zv643dBF/wB0kuf4RWgPKs5dcLt++GH4SS/7183Udj5ep7E5Xqu3py1lMB9kHyDAmpSvUPbl3Glu4lbSsqvEOZyzKcYAr475PhT5Ju7jj6JBjqiiHmFAPxzVlLGsiNG4yrqUYdoIwaxewd44YLdI5WYOueARm4EkjiB31PO+tqPrSeUT/wC1ZTDTHvR3cEW727HLWs0kWe0Zzn36q1Z9YEHkQR765psHeWGC7uHOsQ3UiFDp9kknJYdQyxroiyVkuGTJ0zi+wbgWd7G8vK3lZH68Y1Ix8uJ8q7lFMHUMpDKwBDA5DA8iD11yT0h7IMNyZ1H6K5456kkA9YHszzH4uyqfZG3Li0/USlV5mI+vGfwHl5YrbKTNXfbiXP0p5bcxLF0vSx6nYFeOoDSFPAHI58hXTg9YTdzf5J2WK6URStgCQH9E57OPFCe/I760G890Y7K4dThlhkwe8jH861Oik6Mntb0kydKy2scZhQlRI+omXHMgAjC9nOtPulval+CpXo7hBlos6gw+0jdY7uY+Nc23Q3fF7KY2YpFEgZmXGricKBkEdvHup3aVlJsi8RlJYJiWN+XSJyZG78ZB8QaZsxaj7+DrW2dqpaQPcSezGM4HNiSAqjvJIHnXNf8A4jXmvVphCZz0Oljw7OkznPfjyq69JN4Hs4Shyk0qP4gIzL/KqrdXdCO7tmmld1d2dY9JACaeGSCPW458q2U32RUpyukb3d7by30HSx+q49V4zx6N8cj2jrB6xWe3L3wmvLhobhY1xGzgIGByrAMDkntqi3CE1tfSQ6GKevDKwBKIyZKMTyHWB9+mtjH6Ptor1Ga4TykDMPmtM2Nx8Gn3+3iuLExG36PTIJNWtS/rLpxjBHUT7qLe/eOeC0t7m20fp9OrWpcAPHrXHEY5EedRvSfFqtY3H9nMufuujD56Kr71+n2CjdcPRj9yXQfgaObMc2Q5d+Ll7yMxyAQZt4zFpUq5YL0pJxqB1MwGDw0jvqX6Qd6p47j6NbSGJYlVpHUKWZm4hckHAAweHPPdUHcbd+K6SSWQsHikjCFTjSVAfJHXnIHHspLwLNt11kAZTNqKniG0wgqCOscBU5E5l9uJva90Tb3JBmA1JLgL0qjmCBw1Dnw5jwrXzv6reB+Vc33ztRYXcF5AulWJYoowNSY1YHVqVj8a37TBhkcQwyD2gjhU5eSc+zNhXGN7totsvbk1wg4ywMy9fF4SqnHZ0kYPlXYrR9UaN9pVPvArk/potVF3aTMPUkUxv3iORSfhIa9g9ortwN8bmC9SG7kkeG6ZVPS5JRn4RupbiATgdnHurO7dv7m22lcusri4WWaLpATqZQxCjvGlV91dE9NdiBDb3aDEkEvR6hw4MCyjyKfE9tQ/SHMFudlbRXGHMRLdo1JIM+TtQGC2vfXEd9LLG8gmkJKuC2tkcBkXPM+rpHlWh3023cxXk8cbyaL6C2McYZv0fSCPUEXqJ0yDhx9atF6U36C92ddjkkjIzdgV0b5F/dTHpEgCbX2bMw9V5Ioye9J1wT/mD3UBF9Ge2ZoZ32bd6gwBeNZM6kIGWTj1EcR4HtrHwwXspm2rEWzDIzNKGGocckBetACOHLFbv0joLa9sdoLwKyiFz2qDkZ/C0g8Ky77Ym2LeXFtoWS2kkZzC44Oj5KlD1cDg8x6vKgL7e7aZmtdn7Qj1L+nhZgpIxniykDmMxkVb7ROna9ow5SW91H7irD+dW+wdrxX0CzQ8F9kxkAGJhzUgcOzyIqo3k9XaGzX7ZLmI/iiOPjQDG5s/RJcx/YvbseRYMPnRVSS7TFrdXkZ+tctJ+9FFQoDpOOFZva403Cn7Ubj911P+o1plFZ/eePHRyfYkCnwdSv8AFo91fP1C+J83Ur4kZXqr3pXVbg/Ykjb3nSf4qmB6jbWGq3kH7DEeKjI+VeenyecnyZoLwqPMtPI+RTUpqjSuuFrrmyrvpIIpPtxxv71Brks9dA3QudVnH+xqT91jj4YqJdiZ9jQ3luk8ZilUNG3AqfgR2HvrB7W3CkQlrVxInVG5CuO4NybzxVnvPvS9m6xpEHLrqDs5UDBwRpA49XWOdW+7m1jdW6StgOcq4HIMDg4+B86nlKyLaVnK7u0eJjHKjI/2WGMju7R3it1s7ahu9kXEbnVLBGyEnmy4yjHyBH4TVpvharNZykj1olaZD1qUGTg94BHnWT3BfVNLCfZnhdT5HHyc1qlas1StWMbp7wrYNIzI0glVAAmkEFSTx1EcONO71bzLfrGFhaMxMx1sytlWHEYHeFPlVXsSwWW4S3mYrqLRkrjIcA8OIPWMVs23MtY1LSSSBV5szqgHVxOOFa2lwa5VwVF7MZdjwE8TbzmM+Hr6fgyitP6PbjNkF60kkU+eG+TCot/sSJNnzxW5LKwE49bpMtHhhg/gqs9HN8A0sBPtgTL349Vvhp91ZkZl5Oha65nvb+g2oJh1m2nP4cKR7o/jWg3p3leyeMIiyLIrsysxQ8CAMMAcc+ys/v03Si2uAMCWJgRz0n1WUZ6/ab3UTFmw3zQPYz/sqJP3CG+QNZ3dM9Ns25g/xcfjjBHxBq4a+WbZrSMfVa2k1dx6Mhh78is56OLjEkqH66I+Pukg/wAXwrMuDMuLJfoyuPVnTvikHmGB+S1Tb7Rsm0GMZZXkETqyEo2Suj1WHEeyRUjcpugvZIerTLGO/o3GPhmpPpDtyRFcLzQmIkdWfWQ+8H30v5C/lRQSbCvpPbjmf/Ek1Y/ffhXRdjs620SyjTIqKrLkNgrw5gkdVZraW9YazDxSBLomNdHBmUhhr9Vh7OA3Hvqy3f2k89uskuNZLj1RpBwccqSbrkSbq2dJ3dn126/sFk8MHh8CKxvpus9dlFKOcU2Ce6RWB+IWrnc289d4j9YdIPEYDeeNPupz0mWnTbKuQOaKsw/6bq5+AI869bQnlppnsaE89NMrt9f65sEyjiTDbXIPgUZvhq99ZHeQfSd27OUc7Z44yewKHhx/B7q1u5I+l7AEJ5mK6tvDBcL7gVrLbmRG82Be2oGZInkdF686EkUeJZXHnXU7Fj6Sj9K2LBc9a/Rpc/4i6D8XqN6SJem2bZXq+0jQSA/fjz81FU+6G0ZdoWdzstyGVbYNbrgAho5NYBPXxKD8Iqr2RtGS52feWcrFlt4I54kIA6IQyguOWfrdfh1UBr/SfcJdbIhuFOVkeCVfxo4I8fWPup/aLWW0ngsrhW+lNbpMsoGgpqjV8K59rIyccR6p665rNZ3TQW8K65Lec9JCgyyCQkqw7mBz5HNdC353Tlkjt5rTP0mzjSLCnSzqoAUqc81OeHWGNARdwoDY319YliyRhJQeWcAHOO3TIvuqRtvbEV2LC6gJKJtCOIkgoRlGzwP4ffTPo22FcRSzXV2rK8oEY6Q5d8nU7Hr6lHGkwbpXEcEkQ6M/1+K8iAc8I1fjqyvBtIHDjQGQ9JIKbSmxwDiF/wDxKD8VNCtXvzuTNf3QnieNV6NEIYsDlS3HgD1EUdAdFWoG3LXpYXQe0VOnuYcVPvAqcpo5FyKjUVxI1I3EwEU2oA9oB8KdLZGO3I99J2nB0M7p9Vj0q+DH1h5Nn3imQ9eTLh0eLJU6MnC2Bp+zlfdw/lQd6bv20TSr+2zfvet/Oo5nB5HJ7uNdDqHM1arcW4/RSJ9mTV5MoH+msmYXbkjn8Lf7Vf7oQSRvJrRlVlTBYackE8h4E1E+xE/1LLfe06WASgZaAlu/Q2A/yU/hrO7tbfNmxDAtDJgsq+0pHDUuTg8OY8OytzrBGDxB4EHrrD7Z3eeFi0Kl4TxAHFo+4jmR31EJJqmc4STWLLbeDfBJoGggDkyjQzsugKp9oDJySRw7ONRNw1/rerqWOT4lQKoYrORjhY3J7NDD5itzutso2qMz/rZMZA4hAM4XPbx4/wD8pOoxpGzqMaRR73WZt7vpU4LKRMjD6rggtjvzhvOn9sb3G5tTAYyJH0CR8jRgEE6eOeOORHDPM1p9p2aXMZjk5cww5o3URWWO58mrAlTT9rDZx93l8amM4tckRnFrksfRzBpWdwMK5iTuJUMT/GKodr2j2Nz+jJXB6SJx9k9XYcciP963Oy7VbaJYk5LkknmxPMmj2jaR3CaJV1DmDyKntUjlUbnyvwRu/Jvwc62hfy3T65TrfARVA0gceAVR1kmt1t/ZRksliXjJAsbKPtFVwwHiM/Cmtn7vwQOJFDM68VLtq094AAGe+rcy0lqcqhPV5VHLUmkK9CrPodh+hBIV2zwyvbnFX278DW1/0ZBIw0ZfB08U1Zz4jFar6PGH6QInSH6+kavfS2lrXq3xRr1rVUZj6JJHtMyrG5iL6ukCnTh4xq48uZNaS/iWaNo39lxg9o7CO8c6JpabaSoc7Ic7oxM+7M4fSoVl6pNQAx3jmPjWvsIBBEkQ4hBjPaTxJ95NKaSm2eqc3It6jl3JtjfmCVJR9RgSPtDkw8wTXSp4kuYGU+tFPGVyOtXXq8jXI2etduNt4D+qSnGSTEx7TxKfzHmOyvt6LWp4Pyfd0OtTwfnsaLYGwYdnwmC3DdGWLkOxc5IAPE+FJ2XsWCz1/R4xH0p1PgsdRGeJye81aOaZY16Z6pWWexbeCR5oYY45Zc63VQC2Tk+GTx4UztDZkbxToqKpuI5UdlUKXLKRliBxPGrRjTLGgML6JLots8xn2oJpEx2Bgr/Nm91bJqqN3d3EsDN0buwuHMpVsYQ5PBcDv+FTbvaEUX6yRE+86r8zQDrU21Vz7w231ZQ/+GrzfwKaZfbgPsQTv+AR/wD5GWpcoruyXOK7sszQqoO1Jjytjj9qVFPuAI+NCs3I+yd2HsvUNOimFNOqas6FFvVs8yR60GZIssB1sD7a+Y4+IFZFJcgEcjxB7a6XIuRWC3i2abeTWo/QyHyic9XcpPLvOOsV53U6dO0eZ1WlTtEEopOSoJ5ZIBPvp1WxyqMGpQevibPgbJYelB6iB6WHqWSSxJSxJUMPSw9SyWTBJRiSogelB6klksSUrpKhh6VqrDCV0lDpKjaqGqsMJBkpJkqLJcKvtMB4kCmxeofZOr7gMn8INaotmqLfYmNJUG5vNNPosj+xBM3/AEyn8eKhbR2TcsM9Fp++4B9y5rpDSk32OsNKTfKFXG2JhZ3BtSvTwhboI8aSrPHH+ujIYE+ydXDB9Q8eNZbZ/pPhfAu7UxnrmtnJGf8ABkzw8GFWuzYJ4JkkJTCMNSYZ9aHg69XNSR51zTfHY30G9mtx+qDa4W4+vC41RHJ5+qQD3g16ujpRcMZrsevoaMZQxmro63Y7Zs7r/l7uIsf7Kb+qSeA6T1T5MamXdrJF+sVlH2iPVPg3I15+q22RvLd2fC3nkjX+7Daoz18Y2yp8xUz6GD/V0TP/AJ+m/wBXX2dca6TlqBPYDqPuFKVWf2UkbwR/nisvsT0wSxYW5toJV4DXEPo0neeGVPhpHjW/2L6Ttm3XBpHtn+zcLhfKRCRjxxXP8Jo5fgNeS32PvFfIAktsZVHKVnSGQdmRxDePA+NWJ23dNyt4k7C0zSHzVUHzqXaGOZNcLpLGeTxMsqn8SkinehFfVGOpVWfZGOqlVlTJPeP/AGsaD9iHUR5u5+VMixnb9ZdTN3Do4R/40Bq86MUoJVbcn3Zu3N95Gf8A+HY2/WB5O6SSSUe5mIqXa7Cij9iJF+6qj+VXAWlCmyvJuyvJCFmKBthUw029UtOK8FLSivBEMIoU6aKqxRWK9CVp1abWnBVFDgqNe2iyKVYZVgQVPEEGpApWKmUVJEzipKjm22NjvaksMvb9T82i7n7R+17+2oCPkZHEHkRxzXU5YQazu0N04ZCWTVE54lozgE9pQ+qfdXm6vTtPg8vV6Zp8GRBpYNXX/BrZ/wCZfH+HHn5VKi3Lj+vJK/49A9y4rhss+fYkZ4Gm2vI15uo7tQrYw7oWo5xBj2uWk/iNWlvseJPYjRfBQKpdOyl0zZzyO6DewHf7sbt8cYqXHbzt7NvJ4nQg+LV0VLanFt66LpDoujMDFsW6b6kafekLH3KP51Kj3YnPtTIv3Yyx97N/KtysFLENdF0aOseiXox0W6P25pW8NEfyFS4t0IPrKz/fkdx7icVqRHSwldY9Kkdo9IkUVvu9Answxj8C/wC1T47IDkAPAYqwxQrounidF00SILao9/ZBlNWdIkGRXRaUUdFoxRzXalppY1h/SlsvprOG8UfpLRhaSkdcT6mhY+Da1/EtdU3hteZrNC1WdZLWQ4ju43t2b7Bb2H/C4U+VWkkdEkjz5Qp+9tWhleGQYkid4nHYyEqw94NMVpoKFChQEmx2hLbtrglkif7cbtE3vUg1udjemDaEGBMY7lBzEq6Xx3SJg58c1z2hQHfdi+meymwLmOW2brYf1iP3rhh+6a3mx9tW14M2s8c3cjDUPFDhh5ivK2xNiz30ohtYmkk5kDgEHa7Hgo7yRXZNx/RdbW7LLeMLm4UhhGuRBEw4jjzlIPgvcaA6tijos5oUADTTUs021ANmhQNFQBKfGljzphTTqmgHQaUDTYNKBoB0UeikA0sGsasxqwuipYjoA0rNZgjMEAJSgtFmhmtpG0hYpQpvNHmtNHM0eabzR5oBzNDNIzR5oBdDNIzQzQCs0WaLNFmgKzbEGpTWDvotLGuk3C5FYnbttgk0ByX0t7NxPFfKPVvUxJ3TwgLJ4al6NvxGsDXcNv7M+m2M9sBmVR9LgH/3IQS6jvaPWPECuH0AKFCjAzQBxxliFUEsxChQMlieAAA5mujbr+jBm0y7RLRIcMLRP+YfrHSZGIR4+t3CqTZVzc7u7QBngAlC4aNwMtG/MxSD2W7GU8CCO0V3bdW5t7+AXNq2uNjhlbhJC/MpKPtd/I8xQDOytkLHGIYI1htxx6JBjUftSMeMjd7GtDZ2mgVISICl0AdDNFQoAjTbUs021AJPnRURP5zQoCOp/OKcU/nFML+eNOKfzmgHwfzilg/nFMqfzmnBQDoNKBpsfnjShQDgNKBpsUoGgF5o80jNHmgFZpWabowaAcBo80jNHQC80M0mhQC80WaLNFQCs0WaLNFQBk1Q7dtsgmryot7HqU0Bz0SNDIrr7SMGHiDXIPSBsVbK/kSMYt5dNxB2dFKNQA+6dSfgrtG17fSxrHekbZv0nZ6zqP0mz3we0wTHj+7Jj/MNAclrbeirY/TXZunAMOzws5UjOuU5EC/vDV4IaxNejdxt1TZ7MiicYmm/rUw5EO4GhD91cDxLUBA2jZw7QhNtegkZZo5x+st3bm69oJ5oeB7jxrmoN7uzfBkIKuMqw9aC9hz+eHtKa6tf2JQ1GmjiuYWtbtOkgc5xwDwvjAkiY+y49x5GgNXufvXBtWDpoDh1wJbcnLwMe37SnjhuvuORV9Xmnauy7vd67S5t5CYmJ6G6UepKv1opV5Bsc0PiO2u27ib7wbXiymI7pBmW1J4jGMvH1snEeGeNAamiNAmkk0ARNNsaUxppj+c0ARP5xQpB/PGhQEYH84pxT+cU2PP30sedAOqfzinAaZBpxTQDopYpsGlCgFg0oUkUoUAYpVJo6AUKOio6AOjpNHQB0eaTR0AdFQoqAOioUVACksMijoUBl9v2vXWctlUs0Uv6mdXt5R+xINJPlkN4qK3e1INS1jpLQ6+VAcy3C3MaTbLW065j2c7yT8OD9E+EXwdtPiCa9EjjxPM8arNlWiKXlVNM0/RdNJ1y9EmhM+AqzoCDfWQcVlNo7PKHIrcmoV5ahxQGJR1dGt7hBLbyjDxNyPYVPNWHMMOIqr3R9GP0XaK3a3BNnCRLDpYpO7f3coXkB9YjgwI7SBrJNketyq6sLfQKAsS/5xSC35xSc0RoAmNIJ/OKUaSfOgEe73UKV7/fQoCGPL3Gljy+NChQCwfD404D4fGioUA4p8PjSwfCioUA4D4UoHwoUKAUDRg0KFAHmlZoUKAGaPNChQAzQzR0KALNDNChQAzRZoUKALNDNChQDcgyKrmsRqzwoUKAmRrgdVKz4UKFAFnwoifChQoBBA7qPPhQoUAM+FFnwo6FAJJ8KST4fGhQoBJ8vcaFChQH/9k="/>
          <p:cNvSpPr>
            <a:spLocks noChangeAspect="1" noChangeArrowheads="1"/>
          </p:cNvSpPr>
          <p:nvPr/>
        </p:nvSpPr>
        <p:spPr bwMode="auto">
          <a:xfrm>
            <a:off x="155575" y="-1287463"/>
            <a:ext cx="4057650" cy="26860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1796" name="Picture 4" descr="http://www.rackservers.com.au/images/secure.jpg"/>
          <p:cNvPicPr>
            <a:picLocks noChangeAspect="1" noChangeArrowheads="1"/>
          </p:cNvPicPr>
          <p:nvPr/>
        </p:nvPicPr>
        <p:blipFill>
          <a:blip r:embed="rId2" cstate="print"/>
          <a:srcRect/>
          <a:stretch>
            <a:fillRect/>
          </a:stretch>
        </p:blipFill>
        <p:spPr bwMode="auto">
          <a:xfrm>
            <a:off x="3200400" y="3657600"/>
            <a:ext cx="4057650" cy="2686051"/>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mean?</a:t>
            </a:r>
            <a:endParaRPr lang="en-US" dirty="0"/>
          </a:p>
        </p:txBody>
      </p:sp>
      <p:sp>
        <p:nvSpPr>
          <p:cNvPr id="3" name="Content Placeholder 2"/>
          <p:cNvSpPr>
            <a:spLocks noGrp="1"/>
          </p:cNvSpPr>
          <p:nvPr>
            <p:ph idx="1"/>
          </p:nvPr>
        </p:nvSpPr>
        <p:spPr/>
        <p:txBody>
          <a:bodyPr/>
          <a:lstStyle/>
          <a:p>
            <a:r>
              <a:rPr lang="en-US" dirty="0" smtClean="0"/>
              <a:t>The little lock doesn’t mean “secure”</a:t>
            </a:r>
          </a:p>
          <a:p>
            <a:r>
              <a:rPr lang="en-US" dirty="0" smtClean="0"/>
              <a:t>Having unique passwords for *everything* is something I advocate</a:t>
            </a:r>
          </a:p>
          <a:p>
            <a:r>
              <a:rPr lang="en-US" dirty="0" smtClean="0"/>
              <a:t>Get a password safe to make that easy</a:t>
            </a:r>
          </a:p>
          <a:p>
            <a:r>
              <a:rPr lang="en-US" dirty="0" smtClean="0"/>
              <a:t>Three days ago there was another zero-day for Internet Explorer</a:t>
            </a:r>
          </a:p>
          <a:p>
            <a:r>
              <a:rPr lang="en-US" dirty="0" smtClean="0"/>
              <a:t>Life goes on</a:t>
            </a:r>
          </a:p>
          <a:p>
            <a:r>
              <a:rPr lang="en-US" dirty="0" smtClean="0"/>
              <a:t>This is what some of us get paid for.. </a:t>
            </a:r>
          </a:p>
          <a:p>
            <a:r>
              <a:rPr lang="en-US" dirty="0" smtClean="0"/>
              <a:t>Job security?</a:t>
            </a:r>
          </a:p>
          <a:p>
            <a:pPr>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Draw your own</a:t>
            </a:r>
          </a:p>
          <a:p>
            <a:r>
              <a:rPr lang="en-US" dirty="0" smtClean="0"/>
              <a:t>Did the NSA use this?</a:t>
            </a:r>
          </a:p>
          <a:p>
            <a:pPr lvl="1"/>
            <a:r>
              <a:rPr lang="en-US" dirty="0" smtClean="0"/>
              <a:t> </a:t>
            </a:r>
            <a:r>
              <a:rPr lang="en-US" dirty="0" smtClean="0"/>
              <a:t>I don’t get the impression that they knew about it beforehand</a:t>
            </a:r>
          </a:p>
          <a:p>
            <a:r>
              <a:rPr lang="en-US" dirty="0" smtClean="0"/>
              <a:t>How big of a deal was this?</a:t>
            </a:r>
          </a:p>
          <a:p>
            <a:pPr lvl="1"/>
            <a:r>
              <a:rPr lang="en-US" dirty="0" smtClean="0"/>
              <a:t>Depends on your circumstances</a:t>
            </a:r>
          </a:p>
          <a:p>
            <a:r>
              <a:rPr lang="en-US" dirty="0" smtClean="0"/>
              <a:t>Will something like this happen again</a:t>
            </a:r>
          </a:p>
          <a:p>
            <a:pPr lvl="1"/>
            <a:r>
              <a:rPr lang="en-US" dirty="0" smtClean="0"/>
              <a:t>Yes </a:t>
            </a:r>
            <a:r>
              <a:rPr lang="en-US" dirty="0" smtClean="0">
                <a:sym typeface="Wingdings" pitchFamily="2" charset="2"/>
              </a:rPr>
              <a:t></a:t>
            </a:r>
            <a:endParaRPr lang="en-US" dirty="0" smtClean="0"/>
          </a:p>
          <a:p>
            <a:r>
              <a:rPr lang="en-US" dirty="0" smtClean="0"/>
              <a:t>Thanks for your time!</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and </a:t>
            </a:r>
            <a:endParaRPr lang="en-US" dirty="0"/>
          </a:p>
        </p:txBody>
      </p:sp>
      <p:sp>
        <p:nvSpPr>
          <p:cNvPr id="3" name="Content Placeholder 2"/>
          <p:cNvSpPr>
            <a:spLocks noGrp="1"/>
          </p:cNvSpPr>
          <p:nvPr>
            <p:ph idx="1"/>
          </p:nvPr>
        </p:nvSpPr>
        <p:spPr/>
        <p:txBody>
          <a:bodyPr/>
          <a:lstStyle/>
          <a:p>
            <a:r>
              <a:rPr lang="en-US" dirty="0" smtClean="0"/>
              <a:t>Possibly A</a:t>
            </a:r>
            <a:endParaRPr lang="en-US" dirty="0"/>
          </a:p>
        </p:txBody>
      </p:sp>
      <p:sp>
        <p:nvSpPr>
          <p:cNvPr id="202754" name="AutoShape 2" descr="data:image/jpeg;base64,/9j/4AAQSkZJRgABAQAAAQABAAD/2wCEAAkGBxQQDxAPDxAQEBAVDw8QDw8QDhAPEBAPFRIWFhURFBQYHCggGBolGxUUITEhJSkrLi4uFx8zODMsOCgtLisBCgoKDg0OGhAQGy4kHyU3NCw3NjY0Nzc0MjEtKyw0ODE4LTYuLi0rLDc3LCw3LC44NDU3NzQ3NDcxNy8tLCwsK//AABEIAJ0BQQMBIgACEQEDEQH/xAAcAAABBAMBAAAAAAAAAAAAAAAAAgQFBgEDBwj/xABMEAABAwICBQgEBw0IAwEAAAABAAIDBBEFEgYTITFRBxQiQWFxgZEjMoKhQlJikqKxwRUWQ1NjcnN0k6Oys9EkJTM0VGTh8CaDwhf/xAAbAQEAAgMBAQAAAAAAAAAAAAAAAQQDBQYCB//EAC4RAQACAgECAwYFBQAAAAAAAAABAgMRBBIhMUFRBQYTcZGxFCJhodEyQoHB8P/aAAwDAQACEQMRAD8A7ihCEAhCEAhapahrfWc0dhO3yWl2JRD4fk1x+xA7QmBxaPi4+yVGYzptR0YBqphFe5aHWzOA3lrQbnwCCxIVEo+VWjqH5KSOrqnWJtFSyWsN5JdYAbtp4p67TOT4OFVzvbo2+4yoLchcuxLlngppTDUUlVDIACQdRJYHtZIVOaO6fx4g1zqZrrDeZIJWN32sHnok9gN0F1QoIYy/4rD4EfancGMsOx4LDx9ZvmEEkhJjkDhdpDhxBBCUgEIQgEIQgEIQgEIQgEIQgEJnV4kyPZfM74rdpHfwUc7GXnc1oHbcn7EE6hQQxh/Bnkf6pQxp3xG+8IJtC59pPyrUuHvEUzXSzbM0UBa58YIvd9yA3q2Xvt3JOj/K1T10mqp6Wse7ZmtG3IwHre+9mjYd5QdDQooY034jvMJYxlnxX+Tf6oJJCjxi8fyh7P8AytrMRjPwrd4I96B2hYBvtG0cVlAIQhAIQhAIQhALRXzauKR43tY4jvtsW9Mcc/y0/wCiefcgg4akO37+s9q2ujvuVeimspGlrNoCB06NJ1XZ7lPUcLS0Ehb9W0dQQV3VuPUUxxjAWVkRhnY90ZNy1skkdzYjpZCMw27jsVw6PALOYIOR03Je6OQPidSR5XZoz9z3SPbY7CTJM4E+CumG4VUMZlmmE56n6lsJA4Wabe4Kz6wI1qCFGGvSxhblLGZJM6CPiwxzTdri08QbJ9HJIz17PHEbHf0Kw6pTeoq9hQSkbw4BwNwRcHsSlF6Oy5oD2Syj6ZP2qUQCEIQCEIQCEIQa55gwXO25s0DeTwCYVEcsmzNkb8Vp2+Lloxioy1EDfkSu8btA+sp5HUoI/wC5BG6yScLcpYTpWuQQpw1/BRuKYNVSW1FSKcAG45uyYuPe47PDzVt1qNag5KOSzNKHz81lYXF0lqOSOV5O09MTbyeuxVyo8JEEYihhbFGNzI2BrR22HX2q06wIzhBWzA7gVjVHgVZbhFm8AgrjY0SyhgU1XxtDCQNtlSa6quSgtujVVnZIPiv2dgIvbzv5qYVZ0HN2TH8o0fR/5VmQCEIQCEIQCEIQCZ4wL00/6GX+Ap4m+INvDKOMUg+iUHEdM9LfueacNjEhkLi8EkWibYG3aSdncVaMMrGysjljN2Pa17DxaRcLn+l+Dc/xOmpi8xt5nI8uAvYguts78vgpfkymdzPUv9eComgdtvaxzW+kUHYsPk9GO5bXPTLDXejCcOKBedYzrVdQml2lMGGU+vqDcklsUTbayZ9vVaOA6zuHiAQsGZNanEoo9kk8MZ4STRs+srzTpTyj1te5wMzqeA7qeBxY23y3Da89+zsCp6D2PBWslF4pI5BxjkbIPolKdIvHVPO6NwfG9zHg3a9ji1zTxBG0LqvJ/wAqsjXspcTfnjdZsdW7Y+N3UJT8Jvyt467jcHa3yJpUy7CsvemNVLsKCa0QdeCT9Yk/hap1V3Qd16eX9Zk/gYpGvx6mp3ZJ6qCJ9gcj5mNfY7jlJvZRMxHi9Vra06rG0ihQf34UP+tpv2rUuLSqjebMq4XHg14cfco66+rJPHzR/ZP0lMoUW/SKmaLuqGAcTcD6k3+/Gh/1tP8AtWp1V9URgyz4Vn6JxCg/vxof9bTftWqSoMRhqGl1PNFM0GxdFI2QA8DlOwqYtE+EothyUjdqzH+EFpG+1XD+hf8AxhbopUw0rfath/QO/jS4JFLGlGyLYHpkx62tcgdZ0rbwPkuF8v8AjmaSmoGnYwGomHy3XbGO8NzH21yqDEJY/wDDmlZ+ZI9v1FB7JzIzqickGPGswqPWPL5YXvgkc4kudbpMcSd/RcBf5JV2ug250oPWi6yCgxiEno3dy5pjmI6hoflzF08ULRe3SkeG3PdcldExN3ondy5VpZt5q3jiFL7nF32IOm6Cj0Ep/LkeTGf1VlVd0GH9md2zPP0WD7FYkAhCEAhCEAhCEAtc4uxw+S4e5bFghByhkbSWPLQXNBDXWGZoI2gHt2KtaAygzYmBu5+8jxLr/UpzEKrUwTS/i4ZXjvY0n7FWOSeBwpZZnb5ZyQTvIaLX8y7yQdnwt3ownDimOFO9GE6c5BlzwLkmwAuSdwHFeXeUDSZ2JV0s1zqWkx0zL7GwtOw24u9Y9/Yu/coVeYMKrpAbHm7mNI3gyER3+mvLiC78mWg33UmdJMXMpIiBIW7HSvO0RMPVs2k9QI4hd4w/RykpmBkFJTsba3+E1zj2ucQS495UTyY0Ap8Io2tG18eveeLpTmufZyjwVlc5BQ9PuTqnq4Xy0sTIKtoLm6toYyYjbke0bLnqdvvvXn5zSCQQQQbEHYQeC9cPevNHKFSCHFa1jdg1xeBw1gEn/wBIOucl+PGqw1gkJMkDjTuJ3uYADG75pDfZU5XVNgVzLkXnINay+wtgdbquC8fb7ld8Um2FBb9AKsCiqZTuZUTOPc2KMlcFlmfM980pLpJHuke49bnG5+tdX0eqS3R/FXDfrKloPDNDE37VzAEKhzb61Drfdjjxf4mSf0g7wGCmc8itkljZYZTEwOuesOO0jwBV6dpFHHEIKSemlhDA3+1PnY+wFsthGNnbclc7zIzKpTPNI1EOg5PsnHyLRa957eXl/P7uh4fjdNECS+Cleb+lp5pal3g18RCjJzh1RI+SprZp5CAGOdE6BlhuByRnjvt4Kn5kZl6nkzMamIYa+w8dbTauS0TPnGt/WYmf3LxSibG7oSxSNJcQInvflF9gJc1tz4Kb5MMRNPitP0srJs0EgvYOzA5PHOGeagcyXT1WqkjmG+ORkre9jg4fUvGPLq8TpY5fBjJxrY5tudS7DpzPlr4B/tz/ADClUs9wozlKktiNN+qn+Y5GHzbAt2+YLHHItr5wxrnuNmtaXOcdwaBcnyCj4ZFVOVvG+bYY+Np9JUOEDd1xGdsh7soy+2g4jpPixra2oqnfhJXOaODBsY3waGjwUvpRoqaPD8MqiDmqI5XTXv0XEh0Qt1XjcPIqI0Xwo1lbTUo/CSta7sjG158Ghx8F3rlZwkT4PMGNF4NXPGN1mx9Fw/Zud5IKDyCYzqq6akcbNqIszBf8NFdwA9gyeQXebryNo/iZpKunqm3vFMyQgby0HpN8RceK9ZQzB7Wvabtc1rmkdbSLg+RQOLrIK05koOQacVd6J3cuXaRbZaEca5h+bFKfsXSsYf6J3cuaY0b1FCP9zIfKnlQdW0JH9kB4ySH32+xTyhNDB/You10p/eOU2gEIQgEIQgELF0ZkGUJJck50HHsfpnSQVULLZ3R1EbQTYZiHAC/VtWnRSmMNFTRuaWObGM7SLEPJJdfxJTrH5SznjmWD286cy4uA5uYi469oCa6P4iammhnLQ0vbctBuAQSDbyQX7CXdAJ25yjMIf0E9c5BVeVhhdg1YB1CBx7hPGSvNy9VY9Q85paimOzWwyRg8HFpynzsvLE0RY5zHgtc1xa5p3hwNiD4oPTuhFQH4XQOFv8pC3Zxa0NI8wVMucuU8jGlLDCcNmcGyNc59NmNtYx210Y+UDc26w48Fd9LtImYfSvqH9J3qRR3trJSDlb2DYSTwBQTD3Lzjyi1IlxWse03GtDLjjGxrD72lSWC8ptXA6YykVDZC94a821Ujr2LD1Nvbo7tmyypkshe5z3ElziXOJ3lxNyUHRuR6IgVkltnoWA8T0yR9Xmrhib9hTPQrCTSUEbHi0khM0o6wXAZWnuaG7ON1uxF2woJTAz/47iv6eX+XAuaAro2AP/uDFh+WlP7qBc3utdzf6odl7sTrFk+cfYu6tejWhE1YwTPeIIT6jnNLnvHFreHaSqjddw2zYaG0jshfSNbAQcuU5AA2/wAE7Ldix8fFW8z1eS97Z5+XjUpGKdTadb9FYqOTIZTqqu7h1Pis2/AlriR5FUTFMPkppXQzNyvb4gg7nNPWCrTycYbUNqzLlfHC3WMmLgWh7hcaux3kO29lkcq1Qx1TCxpBkZFaS3Vd12tPba58V6yY6Tj64jTDxOZyKc38NfJGSJje9a19P+7wpd1rnPRd3FZusP2i3gqsR3bzJb8suq8p5/vKn/VB/NetWHv2BY5S33xKH9Vb/NkWqgdsC3r5SsMD1xblgxnnFeIGm7Kdmr/9rrOkP8I9ldVxDEm01PNUP3RxufbiQOi3xNh4rzpUzuke+R5u973PceLnG5PmUFq5MsdpqCrfU1es2ROZDq4w/K5xGZxuRbogj2iurP5TsLmjfHJO9rXscx4dTTHouBBHRB6iuU0vJvXywxzxxxubIxsjW65jH5XC4uHEWNlpk5O8Sbvo3n82WF/8LygrU7QHuDHZ2hzg19iMzQdjrHaLheieSTGec4VCCbvgLqZ/c2xYfmOaPArz/iuEz0rwyphkhcRma2Rpbmbe1xxFwr9yG4vqqyakcbNnizMBP4WK5sB2sc/5oQd1zLIctGdZDkDfGn+iKoFdAXT07x6sZmc436yzK0fSPkrxjb/RFUCsrXCqghFsr2TyPPX0A0Aebr+AQde0QFqGDuefORxUwojRk2o6cfkmnz2/apQPQLQk5lm6DKFi6EGkvSTItD5FofMgdOlWl9QmMtTbrUdU4iAgqOPNBqKqM7A58g9mQXv5OUZo3QupqaOBzg4sLwHDYC0vcWm3VsI2LdpRWemEzWOtbLIR1gbjbiP+7kmkqg4Ag3QXLCH9BPnPUPhEnRT4yIN+dcm5U9B3vkdX0bC/NtqYWi7swH+KxvXfrA2329Zt1AyJOtQeWmuIIIJBBuCNhB4qam0trHwGnkqpJIS3K5kmWS4/OcCfeu24xovR1RLp6aMvO+Rl4nk8S5pF/FQ3/wCdYeDfVSnsM77e7ag4gttLUGORkjbZmOa9uZoc24NxcHeu/wCH4HS0v+BTxMNrZ8uZ9uGZ1yqbpfoIyUumosscm90Gxsbz8n4h7N3cgkNFtMBXgsfGWTtbmflBMThuzA/B7j5lPa92wppo3gzaGnEewyus6Z4+E74o+SNw8T1pdbJsKB9g09sHxNnF8p/dRf0VCurTSVGWgrW/GMh/dsH2Kp3VDmeMOt9251jyfOPseYbQyVErYYW5nu3DcAOtxPUBxXWtH6JuG0uWepBbmuS8hkbHH4LL7f8At7BVXkty5ql3w7RAcQwl17eIHkEx5SppDVta6+qETTENuX5Z77/YoxRGPH8TzTzr35vL/B76ax3n1ntv/f3dF0ilnFNIaMt1wFxcZnFvXk6s3C91yzR/AZcQkkOfKG9KSWTM4l7idnEk7SrBoFpQ45aObM7ZaF4BcQB8B1uodR6lcw1sLZXxRdJxdK5jAA6WTL5XNgs00rm1bfb0a6nIy+zOvB0x1T4W/T+PT0lxnE6J1PNJBJYuY7KS03B6wR4WTZp2jvH1rZiNQ+SaWSUESOke54IIIcTtFjutustDDtHePrVDUdXZ103t8H83jrv89OiacT58QYeFOwfvJEuidsCh8bnz1bXfkgPJzv6qQo5VuXzRA8q2JltLHTNv6R+eQgbBGzcD3uIPsrnejeGGrrKem6nyAP7Ix0nnwaHLu0EydRFtw7K3N8bKM3mgloiAABsAAAA3ADYAtoeo9ky2iZBROW3DdZSQVTRthlLHn8nIN57nNaPaXJ9H8SNLV09S38HKx5t1tv0m+LbjxXorFqOOqgkp5rmORuV1iA4bQQQeIIBVIl5J6U+rUVLe8xPA+iEHTY5g5oc03aQHNPFpFwfJbA9Q2C0vN6eGnMhl1bBGJC3KXNHq3FzuFh4J+JEGjHH+jKo1VANe2cn1IpI2t/Pc0kn5o81bscl9GqiyYumYA3MGuDnA7tm4FB1rCn5IIWHe2KNp7w0Ap+2ZVCixYuG0KVgrboJ5sq2CRRUdQnLJUD7OhNdYsoGsjk0lKfPYm8kSCMnUZUx3U7JAmktKgrNTSgggjiqtV0zqZ2ZgJjJ6Tfi9oXRJaLsUdV4WXAi10EfgdeHMuCFJOqxxVTrMCqYHF1M0kHaWdXhwTFzq87ObEdpcLILs6tHFanYgOKpwoa9+8Rs73EpTdHKt3rzhv5rSgtD8UaOseaay40wfCHmoZuhrz69RKe6zVvj0Jj+FrHfnPKBc+kcY3vb5qPn0pj6nX7rlS8WiMLd0TfEXTlmj7G7o2juaEFSk0izeqyR3cwpnPXzPHQhf7WxXw4RbcPctL8L7EFKfO8U72kWGV1wd+3eorMrji+GGzhbe0jd2WVGnc6Nxa9rgQbbiR5qpyaTaYmHQexOVjxVvW063pMYJjD6SYSx7ep7Duezraf6q9HSmhqmBtQAOvJLG52U8Q5oNu/YuUc57/Io5z2HyKx0+JSNa7L3Kjici0Xm+rR5xPd1aPSPD6VrubgXI2iKJ2Z3YXuA+tMKDlBJmdr4w2EkZcm18fa74wXOOc9h8ijnPYfIr115fKNMEcbg6nrt1TPnM91105xSnqHxupyHSWOskDXNBGzKDcC53qr5vrCZc57D5FPMNidLI0BrrZgXEgjYCsc0ve+5hbpyePx+P8Ot96ifGe6UrKyTM12rLiL7uBW+HHi31o5B7JKsNBhpIvl9yfswj5PuWxcarkWlMY3kjvaQn0OlMR+GPNTH3Dad7GnvaFrfoxE7fEz5oQaYdIozuePNO48bYfhDzTJ+hkJ/BAdxITd+g8fwTI3ueUE6zFmnrHmtrcSHFVh2hbh6k8o7zdazorUt9SpJ/OaguDa8cVsFaOKpBwSvbukjd3ghZbh2I7srO/MgsGkFf0A0bXE2A4lacIosrbna47XHtWMJ0bnLtZUdJ3VwHcrNT4YR1IGtJFZStOFmGisnsVMgzCnkZSI4U4ZGgVdCXkQgcFiQY06LVgtQMjCtboE/LFgsQRxp0g0ykjGk6tBGGk7FpfQDgpnVrGqQQZw8cEn7njgp0xLGpQQXMOxHMexThhSdUgheZdiDRdimdV2LBiQQ3MuxJND2KcECNQgrsmHA9Q8k2lwRjt7GnvaFaTAk83QVI6Px/i2fNCx978f4tnzQrbzdZ5sgqH3vx/i2/NCz978f4tvzQrbzZHNkFUbgEf4tnzQt8eDsG5jR3NAVl5sgU6CDjw8AblsFD2KbECzqEEKKLsWeZdimTCgRIIfmXYjmXYprUo1KCF5j2LIoBwU1qVkRIIYUA4LayiHBSoiShEgjm0qW2nT/VoEaBm2BbGwp0GJQYgbiNLEa3BiyGoNWRC3ZVlAuyLJSECLLGVbEINeVJsttli21AjKjKtlkWQasqwWrdZIcEGnKjVrc1qVZA2yoyJxkSXNQaw1GRbGhKsg05EnInGVJsiYagxBYtoCVlug0BizkW4hYCDRkRkW6yAFCWvIs5FtyrNlLy0OYkhqc5VrLUGMiMizZFkCHNQGJdktjUCMqzlWyyLINeVAatllgBAnKs5UuyECLLNkpCBNkJSEAhCEAhCEAscFlYQZQhCASClpJQDUpYCygElyUklBhoS1hqygwk2S0lEsWSlhZBQAKwQsrCDFlkBCECkIQiAkuCUsFBhqy5YCHIMWS0kJSAQhCAWAsrAQZQhCAQhCAQhC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2758" name="Picture 6" descr="http://img4.wikia.nocookie.net/__cb20111213111353/memoryalpha/en/images/8/82/Q,_2372.jpg"/>
          <p:cNvPicPr>
            <a:picLocks noChangeAspect="1" noChangeArrowheads="1"/>
          </p:cNvPicPr>
          <p:nvPr/>
        </p:nvPicPr>
        <p:blipFill>
          <a:blip r:embed="rId2" cstate="print"/>
          <a:srcRect/>
          <a:stretch>
            <a:fillRect/>
          </a:stretch>
        </p:blipFill>
        <p:spPr bwMode="auto">
          <a:xfrm>
            <a:off x="3276600" y="1295400"/>
            <a:ext cx="5381625" cy="4829176"/>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r>
              <a:rPr lang="en-US" b="1" u="sng" dirty="0" smtClean="0">
                <a:hlinkClick r:id="rId2"/>
              </a:rPr>
              <a:t>http://heartbleed.com/</a:t>
            </a:r>
            <a:endParaRPr lang="en-US" b="1" dirty="0" smtClean="0"/>
          </a:p>
          <a:p>
            <a:r>
              <a:rPr lang="en-US" b="1" u="sng" dirty="0" smtClean="0">
                <a:hlinkClick r:id="rId3"/>
              </a:rPr>
              <a:t>http://blog.cloudflare.com/staying-ahead-of-openssl-vulnerabilities</a:t>
            </a:r>
            <a:r>
              <a:rPr lang="en-US" b="1" dirty="0" smtClean="0"/>
              <a:t> </a:t>
            </a:r>
          </a:p>
          <a:p>
            <a:r>
              <a:rPr lang="en-US" b="1" u="sng" dirty="0" smtClean="0">
                <a:hlinkClick r:id="rId4"/>
              </a:rPr>
              <a:t>http://blog.cloudflare.com/searching-for-the-prime-suspect-how-heartbleed-leaked-private-keys</a:t>
            </a:r>
            <a:endParaRPr lang="en-US" b="1" dirty="0" smtClean="0"/>
          </a:p>
          <a:p>
            <a:r>
              <a:rPr lang="en-US" b="1" u="sng" dirty="0" smtClean="0">
                <a:hlinkClick r:id="rId5"/>
              </a:rPr>
              <a:t>http://blog.cloudflare.com/the-heartbleed-aftermath-all-cloudflare-certificates-revoked-and-reissued</a:t>
            </a:r>
            <a:endParaRPr lang="en-US" b="1" dirty="0" smtClean="0"/>
          </a:p>
          <a:p>
            <a:r>
              <a:rPr lang="en-US" b="1" u="sng" dirty="0" smtClean="0">
                <a:hlinkClick r:id="rId6"/>
              </a:rPr>
              <a:t>http://blog.existentialize.com/diagnosis-of-the-openssl-heartbleed-bug.html</a:t>
            </a:r>
            <a:endParaRPr lang="en-US" b="1" dirty="0" smtClean="0"/>
          </a:p>
          <a:p>
            <a:r>
              <a:rPr lang="en-US" b="1" u="sng" dirty="0" smtClean="0">
                <a:hlinkClick r:id="rId7"/>
              </a:rPr>
              <a:t>http://www.lightbluetouchpaper.org/2014/04/25/heartbleed-and-rsa-private-keys/</a:t>
            </a:r>
            <a:endParaRPr lang="en-US" b="1" dirty="0" smtClean="0"/>
          </a:p>
          <a:p>
            <a:r>
              <a:rPr lang="en-US" b="1" u="sng" dirty="0" smtClean="0">
                <a:hlinkClick r:id="rId8"/>
              </a:rPr>
              <a:t>http://www.siemens.com/innovation/pool/de/forschungsfelder/siemens_security_advisory_ssa-635659.pdf</a:t>
            </a:r>
            <a:endParaRPr lang="en-US" b="1" dirty="0" smtClean="0"/>
          </a:p>
          <a:p>
            <a:r>
              <a:rPr lang="en-US" b="1" u="sng" dirty="0" smtClean="0">
                <a:hlinkClick r:id="rId9"/>
              </a:rPr>
              <a:t>https://isc.sans.edu/forums/diary/Testing+your+website+for+the+heartbleed+vulnerability+with+nmap/17991</a:t>
            </a:r>
            <a:endParaRPr lang="en-US" b="1" dirty="0" smtClean="0"/>
          </a:p>
          <a:p>
            <a:r>
              <a:rPr lang="en-US" b="1" u="sng" dirty="0" smtClean="0">
                <a:hlinkClick r:id="rId10"/>
              </a:rPr>
              <a:t>https://www.schneier.com/blog/archives/2014/04/heartbleed.html</a:t>
            </a:r>
            <a:endParaRPr lang="en-US" b="1" dirty="0" smtClean="0"/>
          </a:p>
          <a:p>
            <a:r>
              <a:rPr lang="en-US" b="1" u="sng" dirty="0" smtClean="0">
                <a:hlinkClick r:id="rId11"/>
              </a:rPr>
              <a:t>http://www.theregister.co.uk/2014/04/09/heartbleed_explained/</a:t>
            </a:r>
            <a:endParaRPr lang="en-US" b="1" dirty="0" smtClean="0"/>
          </a:p>
          <a:p>
            <a:r>
              <a:rPr lang="en-US" b="1" u="sng" dirty="0" smtClean="0">
                <a:hlinkClick r:id="rId12"/>
              </a:rPr>
              <a:t>https://github.com/rapid7/metasploit-framework/blob/master/modules/auxiliary/scanner/ssl/openssl_heartbleed.rb</a:t>
            </a:r>
            <a:endParaRPr lang="en-US" b="1" dirty="0" smtClean="0"/>
          </a:p>
          <a:p>
            <a:r>
              <a:rPr lang="en-US" b="1" u="sng" dirty="0" smtClean="0">
                <a:hlinkClick r:id="rId13"/>
              </a:rPr>
              <a:t>https://blog.ipredator.se/2014/04/how-to-test-if-your-openssl-heartbleeds.html</a:t>
            </a:r>
            <a:endParaRPr lang="en-US" b="1" dirty="0" smtClean="0"/>
          </a:p>
          <a:p>
            <a:r>
              <a:rPr lang="en-US" b="1" u="sng" dirty="0" smtClean="0">
                <a:hlinkClick r:id="rId14"/>
              </a:rPr>
              <a:t>https://www.ssllabs.com/ssltest/</a:t>
            </a:r>
            <a:r>
              <a:rPr lang="en-US" b="1" u="sng" dirty="0" smtClean="0"/>
              <a:t> </a:t>
            </a:r>
            <a:endParaRPr lang="en-US" b="1" dirty="0" smtClean="0"/>
          </a:p>
          <a:p>
            <a:r>
              <a:rPr lang="en-US" b="1" u="sng" dirty="0" smtClean="0">
                <a:hlinkClick r:id="rId15"/>
              </a:rPr>
              <a:t>http://www.cnet.com/how-to/which-sites-have-patched-the-heartbleed-bug/</a:t>
            </a:r>
            <a:endParaRPr lang="en-US" b="1" dirty="0" smtClean="0"/>
          </a:p>
          <a:p>
            <a:endParaRPr lang="en-US" b="1" dirty="0"/>
          </a:p>
        </p:txBody>
      </p:sp>
      <p:pic>
        <p:nvPicPr>
          <p:cNvPr id="203778" name="Picture 2" descr="http://ddtees.net/logos/hanes.jpg"/>
          <p:cNvPicPr>
            <a:picLocks noChangeAspect="1" noChangeArrowheads="1"/>
          </p:cNvPicPr>
          <p:nvPr/>
        </p:nvPicPr>
        <p:blipFill>
          <a:blip r:embed="rId16" cstate="print"/>
          <a:srcRect/>
          <a:stretch>
            <a:fillRect/>
          </a:stretch>
        </p:blipFill>
        <p:spPr bwMode="auto">
          <a:xfrm>
            <a:off x="6400800" y="762000"/>
            <a:ext cx="1805939" cy="1600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1549</TotalTime>
  <Words>1575</Words>
  <Application>Microsoft Office PowerPoint</Application>
  <PresentationFormat>On-screen Show (4:3)</PresentationFormat>
  <Paragraphs>259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Urban</vt:lpstr>
      <vt:lpstr>The Heartbleed Bug</vt:lpstr>
      <vt:lpstr>On the docket</vt:lpstr>
      <vt:lpstr>Introduction ~ Serge Borso</vt:lpstr>
      <vt:lpstr>What say you?</vt:lpstr>
      <vt:lpstr>What is the Heartbleed bug?</vt:lpstr>
      <vt:lpstr>Interesting fact – 0day</vt:lpstr>
      <vt:lpstr>Answer:</vt:lpstr>
      <vt:lpstr>When did you hear about it?</vt:lpstr>
      <vt:lpstr>How long has OpenSSL been vulnerable</vt:lpstr>
      <vt:lpstr>What is the Risk?</vt:lpstr>
      <vt:lpstr>Note about zer0day(s)</vt:lpstr>
      <vt:lpstr>Risk part two:</vt:lpstr>
      <vt:lpstr>Risk part three:</vt:lpstr>
      <vt:lpstr>Slide 14</vt:lpstr>
      <vt:lpstr>What happens when exploited?</vt:lpstr>
      <vt:lpstr>Slide 16</vt:lpstr>
      <vt:lpstr>What gets dumped? Show me </vt:lpstr>
      <vt:lpstr>How serious is it?</vt:lpstr>
      <vt:lpstr>Really?</vt:lpstr>
      <vt:lpstr>Their facial expressions say it all:</vt:lpstr>
      <vt:lpstr>Why do we care?</vt:lpstr>
      <vt:lpstr>Caring… </vt:lpstr>
      <vt:lpstr>Note – How can you easily tell?</vt:lpstr>
      <vt:lpstr>Awesome tool – anyone can use</vt:lpstr>
      <vt:lpstr>Was it vulnerable though?</vt:lpstr>
      <vt:lpstr>Note about Microsoft Windows</vt:lpstr>
      <vt:lpstr>What is OpenSSL?</vt:lpstr>
      <vt:lpstr>How does the exploit work?</vt:lpstr>
      <vt:lpstr>No really, how does it work?</vt:lpstr>
      <vt:lpstr>Webserver and SSL</vt:lpstr>
      <vt:lpstr>Here is the key:</vt:lpstr>
      <vt:lpstr>Certificate Signing Request:</vt:lpstr>
      <vt:lpstr>Generation of self-signed certificate</vt:lpstr>
      <vt:lpstr>Install the Private key and certificate</vt:lpstr>
      <vt:lpstr>Slide 35</vt:lpstr>
      <vt:lpstr>Server is up – time to exploit</vt:lpstr>
      <vt:lpstr>Lets check openssl version again</vt:lpstr>
      <vt:lpstr>That was fast</vt:lpstr>
      <vt:lpstr>Memory dump</vt:lpstr>
      <vt:lpstr>What is actually happening?</vt:lpstr>
      <vt:lpstr>What is happening visual</vt:lpstr>
      <vt:lpstr>Breakdown</vt:lpstr>
      <vt:lpstr>Heartbeat</vt:lpstr>
      <vt:lpstr>The issue</vt:lpstr>
      <vt:lpstr>How to fix</vt:lpstr>
      <vt:lpstr>Impacted sites + many more</vt:lpstr>
      <vt:lpstr>What to do now?</vt:lpstr>
      <vt:lpstr>What does this mean?</vt:lpstr>
      <vt:lpstr>Conclusions</vt:lpstr>
      <vt:lpstr>Q and </vt:lpstr>
      <vt:lpstr>References</vt:lpstr>
    </vt:vector>
  </TitlesOfParts>
  <Company>Nelnet,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sborso</dc:creator>
  <cp:lastModifiedBy>sborso</cp:lastModifiedBy>
  <cp:revision>87</cp:revision>
  <dcterms:created xsi:type="dcterms:W3CDTF">2014-04-29T15:23:03Z</dcterms:created>
  <dcterms:modified xsi:type="dcterms:W3CDTF">2014-04-30T17:12:42Z</dcterms:modified>
</cp:coreProperties>
</file>